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63" r:id="rId7"/>
    <p:sldId id="260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 snapToObjects="1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B00-2A9C-4944-BCCA-55A853709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9F2AA-0C19-244C-92ED-B7CBAB463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14C69-7FE1-384A-BD8A-448462D5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20D97-858B-4042-887F-B3F0D298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28CC1-3AE5-8D43-9313-60E696DF8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ED8BB-357D-4E42-B8DE-FDFCB358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4DC65-0F03-564F-8D80-4FD265FA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6126-D3F3-A140-B74A-1B85BE7B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43CD7-6CE2-1C4F-ACE3-72451418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C1DA1-8971-F04B-979E-FB49C4EE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32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9A62DF-D47A-DC4F-81C1-2988B5C0A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93D87-5E0E-994C-AA40-46035D78C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6001E-E0C5-E441-B093-2D7EB0AB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543F1-B08D-6B4F-8069-47BAA6F4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8734-6E22-024B-A53B-D97FCF61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2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7B81-38F0-0C4D-8B41-76CCCB84F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6C3C8-8C42-EC4B-A150-61666B877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1B0FC-F551-0542-82C7-BDDA00D5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8E904-24E8-1A4D-97D0-54C59236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72889-41AB-FF46-85AF-8F384FD4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57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8724-1DB0-F349-A251-724F575EA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5F6B-98CF-5F47-A975-1AEF53F8E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20F1F-59B3-A04E-B336-FE9AA79E5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D1A59-DD40-E041-BC65-657B82D77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C54CB-A3D3-E242-9A32-DA1592E5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26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3DBE-4F60-CE4C-B3A2-60EBF1CF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A9D75-7E7A-FC48-BA5E-A758E5D15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8DA65-A987-D94B-A3B9-4AD006508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F9F4B-9AB5-BE41-964C-F0438E48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9A157-96B2-7143-89FA-11A9B475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56D85-E093-0B40-8FD7-8B4B75C9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03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A0B2-7445-2440-85EF-846F11556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F1ACC-DC40-2749-B8C4-EC19654D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E9F02-7BD1-6049-BAD7-5417FC8E5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41F93-D13E-8D45-8014-DD5001B3A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944F2-7EC2-5542-AB69-ACC6B69B6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4D3149-D921-EF44-A2DB-152FCC13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011C5-801A-AB49-9FCE-B18A4AB0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CB9F00-7DE1-244A-85E5-BA1B9A90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03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ACEC-EA01-C445-9872-45F07F79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B63D4-EF58-9B4E-96FD-18F853A2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90021B-DBD7-4149-B12C-280A7358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857F0-8871-8347-801C-2547B4CD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73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7C7A7-91BE-954C-8EBB-A22125F7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FA69C-F661-2A40-8B5D-3326191D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3DE70-27CA-FE46-97A5-DF65ECF1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66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6A73-BE11-8D40-B996-877BA41D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A6ED0-655C-6843-A37F-2F8916CB6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E5502-0FBC-C24E-AC7D-C0D51066F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76CF7-0E25-E944-AEAC-45D2F90D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43F03-9584-BD4E-B866-C1E86268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20B0D-CCEE-C641-ACB1-B2FEB1B2C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65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B838-6E2E-6746-893D-42498E006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82EB4-BAC5-234A-AE03-E4747EF44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739D8-8A76-DB49-BEED-46D8540A7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9B2C4-2822-9343-9356-EC2A60B5A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9FC42-E78D-5747-964D-BFDE74FA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59524-D129-1A43-8345-4A462245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352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A9866A-DC47-7742-B76B-D5E1D0059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2B9B0-636B-E94E-9ABB-0A07ED378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2696A-FD09-2442-9C0C-E6AB9CA4E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4BC88-7FED-9549-BFE7-25CC3385C3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47AE5-B913-E840-8B9A-DCCA48B35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2BE07-8D73-3B4F-952E-74CD22035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1A06F-A4BB-A646-94AA-B91B6C1BB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94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s://en.m.wikipedia.org/wiki/City_Square,_Leeds" TargetMode="External"/><Relationship Id="rId7" Type="http://schemas.openxmlformats.org/officeDocument/2006/relationships/hyperlink" Target="https://fr.wiktionary.org/wiki/village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hyperlink" Target="https://en.wikipedia.org/wiki/Wetland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commons.wikimedia.org/wiki/File:World%E2%80%99s_1st_Low-Emission_Hybrid_Battery_Storage,_Gas_Turbine_Peaker_System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etland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ikivisually.com/wiki/Category:Wind_turbines" TargetMode="Externa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tional_Register_of_Historic_Places_listings_in_Crow_Wing_County,_Minnesota" TargetMode="External"/><Relationship Id="rId7" Type="http://schemas.openxmlformats.org/officeDocument/2006/relationships/hyperlink" Target="https://grendz.com/pin/2025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://commons.wikimedia.org/wiki/File:Water_Pipe,_Brisbane_Glen_-_geograph.org.uk_-_435984.jpg" TargetMode="Externa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hyperlink" Target="http://zotoz.blogspot.com/2013/05/trading-risk-management.html" TargetMode="External"/><Relationship Id="rId3" Type="http://schemas.openxmlformats.org/officeDocument/2006/relationships/hyperlink" Target="http://www.optinest.com/optiblog/2012/03/23/how-to-financially-justify-a-nesting-software-purchase/" TargetMode="External"/><Relationship Id="rId7" Type="http://schemas.openxmlformats.org/officeDocument/2006/relationships/hyperlink" Target="https://de.wikipedia.org/wiki/Hydraulischer_Widder" TargetMode="External"/><Relationship Id="rId12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hyperlink" Target="http://virtuosity19.blogspot.com/2013/06/contract-vs-covenant.html" TargetMode="External"/><Relationship Id="rId5" Type="http://schemas.openxmlformats.org/officeDocument/2006/relationships/hyperlink" Target="https://en.wikipedia.org/wiki/Hydraulic_ram" TargetMode="External"/><Relationship Id="rId15" Type="http://schemas.openxmlformats.org/officeDocument/2006/relationships/hyperlink" Target="http://commons.wikimedia.org/wiki/File:Thumb_up_icon.svg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4.JPG"/><Relationship Id="rId9" Type="http://schemas.openxmlformats.org/officeDocument/2006/relationships/hyperlink" Target="https://en.wikipedia.org/wiki/Wetland" TargetMode="External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s://en.wikipedia.org/wiki/Pico_hydro" TargetMode="External"/><Relationship Id="rId3" Type="http://schemas.openxmlformats.org/officeDocument/2006/relationships/hyperlink" Target="https://en.wikipedia.org/wiki/River_Boyne" TargetMode="External"/><Relationship Id="rId7" Type="http://schemas.openxmlformats.org/officeDocument/2006/relationships/hyperlink" Target="https://en.wikipedia.org/wiki/Hydraulic_ram" TargetMode="External"/><Relationship Id="rId12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11" Type="http://schemas.openxmlformats.org/officeDocument/2006/relationships/hyperlink" Target="https://en.wikipedia.org/wiki/National_Register_of_Historic_Places_listings_in_Crow_Wing_County,_Minnesota" TargetMode="External"/><Relationship Id="rId5" Type="http://schemas.openxmlformats.org/officeDocument/2006/relationships/hyperlink" Target="https://en.wikipedia.org/wiki/Wetland" TargetMode="External"/><Relationship Id="rId15" Type="http://schemas.openxmlformats.org/officeDocument/2006/relationships/hyperlink" Target="https://grendz.com/pin/2025/" TargetMode="External"/><Relationship Id="rId10" Type="http://schemas.openxmlformats.org/officeDocument/2006/relationships/image" Target="../media/image6.jpg"/><Relationship Id="rId4" Type="http://schemas.openxmlformats.org/officeDocument/2006/relationships/image" Target="../media/image3.jpg"/><Relationship Id="rId9" Type="http://schemas.openxmlformats.org/officeDocument/2006/relationships/hyperlink" Target="https://de.wikipedia.org/wiki/Hydraulischer_Widder" TargetMode="External"/><Relationship Id="rId1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m-panneci%C3%A8re-water-retention-384020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Wetland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://spiff.rit.edu/classes/phys150/lectures/ke_rel/ke_rel.html" TargetMode="External"/><Relationship Id="rId3" Type="http://schemas.openxmlformats.org/officeDocument/2006/relationships/hyperlink" Target="https://en.wikipedia.org/wiki/Wetland" TargetMode="External"/><Relationship Id="rId7" Type="http://schemas.openxmlformats.org/officeDocument/2006/relationships/hyperlink" Target="https://en.wikipedia.org/wiki/Hydraulic_ram" TargetMode="External"/><Relationship Id="rId12" Type="http://schemas.openxmlformats.org/officeDocument/2006/relationships/image" Target="../media/image1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11" Type="http://schemas.openxmlformats.org/officeDocument/2006/relationships/hyperlink" Target="http://commons.wikimedia.org/wiki/File:Water_Pipe,_Brisbane_Glen_-_geograph.org.uk_-_435984.jpg" TargetMode="External"/><Relationship Id="rId5" Type="http://schemas.openxmlformats.org/officeDocument/2006/relationships/hyperlink" Target="http://www.geograph.org.uk/photo/1201454" TargetMode="External"/><Relationship Id="rId10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hyperlink" Target="https://de.wikipedia.org/wiki/Hydraulischer_Widder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s://en.wikipedia.org/wiki/Hydraulic_ram" TargetMode="External"/><Relationship Id="rId7" Type="http://schemas.openxmlformats.org/officeDocument/2006/relationships/hyperlink" Target="http://commons.wikimedia.org/wiki/File:Old_Town_of_Lijiang_water_wheels_front_1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hyperlink" Target="https://de.wikipedia.org/wiki/Hydraulischer_Widder" TargetMode="External"/><Relationship Id="rId4" Type="http://schemas.openxmlformats.org/officeDocument/2006/relationships/image" Target="../media/image5.jpg"/><Relationship Id="rId9" Type="http://schemas.openxmlformats.org/officeDocument/2006/relationships/hyperlink" Target="http://spiff.rit.edu/classes/phys150/lectures/ke_rel/ke_rel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hyperlink" Target="https://de.wikipedia.org/wiki/Hydraulischer_Widder" TargetMode="External"/><Relationship Id="rId3" Type="http://schemas.openxmlformats.org/officeDocument/2006/relationships/hyperlink" Target="https://en.wikipedia.org/wiki/River_Boyne" TargetMode="External"/><Relationship Id="rId7" Type="http://schemas.openxmlformats.org/officeDocument/2006/relationships/hyperlink" Target="http://commons.wikimedia.org/wiki/File:Water_Pipe,_Brisbane_Glen_-_geograph.org.uk_-_435984.jpg" TargetMode="External"/><Relationship Id="rId12" Type="http://schemas.openxmlformats.org/officeDocument/2006/relationships/image" Target="../media/image5.jpg"/><Relationship Id="rId17" Type="http://schemas.openxmlformats.org/officeDocument/2006/relationships/hyperlink" Target="https://grendz.com/pin/2025/" TargetMode="External"/><Relationship Id="rId2" Type="http://schemas.openxmlformats.org/officeDocument/2006/relationships/image" Target="../media/image2.JPG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hyperlink" Target="https://en.wikipedia.org/wiki/Hydraulic_ram" TargetMode="External"/><Relationship Id="rId5" Type="http://schemas.openxmlformats.org/officeDocument/2006/relationships/hyperlink" Target="https://en.wikipedia.org/wiki/National_Register_of_Historic_Places_listings_in_Crow_Wing_County,_Minnesota" TargetMode="External"/><Relationship Id="rId15" Type="http://schemas.openxmlformats.org/officeDocument/2006/relationships/hyperlink" Target="https://physics.stackexchange.com/questions/331382/can-potential-energy-be-the-same-as-instantaneous-kinetic-energy" TargetMode="External"/><Relationship Id="rId10" Type="http://schemas.openxmlformats.org/officeDocument/2006/relationships/image" Target="../media/image4.JPG"/><Relationship Id="rId4" Type="http://schemas.openxmlformats.org/officeDocument/2006/relationships/image" Target="../media/image6.jpg"/><Relationship Id="rId9" Type="http://schemas.openxmlformats.org/officeDocument/2006/relationships/hyperlink" Target="http://spiff.rit.edu/classes/phys150/lectures/ke_rel/ke_rel.html" TargetMode="Externa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hyperlink" Target="http://www.optinest.com/optiblog/2012/03/23/how-to-financially-justify-a-nesting-software-purchase/" TargetMode="External"/><Relationship Id="rId3" Type="http://schemas.openxmlformats.org/officeDocument/2006/relationships/hyperlink" Target="https://en.m.wikipedia.org/wiki/City_Square,_Leeds" TargetMode="External"/><Relationship Id="rId7" Type="http://schemas.openxmlformats.org/officeDocument/2006/relationships/hyperlink" Target="http://wikivisually.com/wiki/Category:Wind_turbines" TargetMode="External"/><Relationship Id="rId12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hyperlink" Target="https://en.wikipedia.org/wiki/Wetland" TargetMode="External"/><Relationship Id="rId5" Type="http://schemas.openxmlformats.org/officeDocument/2006/relationships/hyperlink" Target="https://commons.wikimedia.org/wiki/File:World%E2%80%99s_1st_Low-Emission_Hybrid_Battery_Storage,_Gas_Turbine_Peaker_System.jpg" TargetMode="External"/><Relationship Id="rId10" Type="http://schemas.openxmlformats.org/officeDocument/2006/relationships/image" Target="../media/image3.jpg"/><Relationship Id="rId4" Type="http://schemas.openxmlformats.org/officeDocument/2006/relationships/image" Target="../media/image16.jpg"/><Relationship Id="rId9" Type="http://schemas.openxmlformats.org/officeDocument/2006/relationships/hyperlink" Target="https://en.wikipedia.org/wiki/Land_of_Israe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tinest.com/optiblog/2012/03/23/how-to-financially-justify-a-nesting-software-purchase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City_Square,_Leeds" TargetMode="External"/><Relationship Id="rId7" Type="http://schemas.openxmlformats.org/officeDocument/2006/relationships/hyperlink" Target="https://en.wikipedia.org/wiki/Land_of_Israe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hyperlink" Target="https://en.wikipedia.org/wiki/Wetland" TargetMode="Externa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FC76BC-BDD8-5B46-BA03-D66F49F1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GB" sz="5100" dirty="0">
                <a:solidFill>
                  <a:srgbClr val="FFFFFF"/>
                </a:solidFill>
              </a:rPr>
              <a:t>Energy Ponds – pitch </a:t>
            </a:r>
            <a:r>
              <a:rPr lang="en-GB" sz="5100">
                <a:solidFill>
                  <a:srgbClr val="FFFFFF"/>
                </a:solidFill>
              </a:rPr>
              <a:t>March 31</a:t>
            </a:r>
            <a:r>
              <a:rPr lang="en-GB" sz="5100" baseline="30000">
                <a:solidFill>
                  <a:srgbClr val="FFFFFF"/>
                </a:solidFill>
              </a:rPr>
              <a:t>st</a:t>
            </a:r>
            <a:r>
              <a:rPr lang="en-GB" sz="5100">
                <a:solidFill>
                  <a:srgbClr val="FFFFFF"/>
                </a:solidFill>
              </a:rPr>
              <a:t>, 2020</a:t>
            </a:r>
            <a:endParaRPr lang="en-GB" sz="51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A54339-4847-8A46-A043-C70F337D52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By Krzysztof Wasniewski</a:t>
            </a:r>
          </a:p>
        </p:txBody>
      </p:sp>
    </p:spTree>
    <p:extLst>
      <p:ext uri="{BB962C8B-B14F-4D97-AF65-F5344CB8AC3E}">
        <p14:creationId xmlns:p14="http://schemas.microsoft.com/office/powerpoint/2010/main" val="105584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2AF01-5A6D-8349-BBFF-2C219271F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4" y="258317"/>
            <a:ext cx="4898135" cy="1356436"/>
          </a:xfrm>
        </p:spPr>
        <p:txBody>
          <a:bodyPr>
            <a:normAutofit/>
          </a:bodyPr>
          <a:lstStyle/>
          <a:p>
            <a:r>
              <a:rPr lang="en-GB" sz="3200" dirty="0"/>
              <a:t>Challenge 3: Storage and distribution of electricity</a:t>
            </a: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372F8E69-ED5F-4AAD-AABF-FF126E45F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F8F23-4C92-8A41-8E76-795B618A2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4" y="1514479"/>
            <a:ext cx="4878978" cy="5071101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It is rational to assume that hydroelectric turbines should be paired with some technology of energy storage technology.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Li-Ion batteries seem the most promising</a:t>
            </a:r>
          </a:p>
          <a:p>
            <a:r>
              <a:rPr lang="en-GB" sz="2400" dirty="0">
                <a:solidFill>
                  <a:srgbClr val="C00000"/>
                </a:solidFill>
              </a:rPr>
              <a:t>Yet, we strike the same paradox: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energy is the most needed in densely populated areas, 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wetlands, functionally connected to hydroelectric turbines in this concept, need a lot of settlement-free space.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It is possible that Energy Ponds are the most workable concept in the countryside or in remote peri-urban locations</a:t>
            </a:r>
          </a:p>
        </p:txBody>
      </p:sp>
      <p:pic>
        <p:nvPicPr>
          <p:cNvPr id="6" name="Picture 5" descr="A tall building in a city&#10;&#10;Description automatically generated">
            <a:extLst>
              <a:ext uri="{FF2B5EF4-FFF2-40B4-BE49-F238E27FC236}">
                <a16:creationId xmlns:a16="http://schemas.microsoft.com/office/drawing/2014/main" id="{CAF5CB38-77AE-1A4C-BCB1-33161CE07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312" r="18170" b="3"/>
          <a:stretch/>
        </p:blipFill>
        <p:spPr>
          <a:xfrm>
            <a:off x="6797660" y="892787"/>
            <a:ext cx="2711720" cy="2548619"/>
          </a:xfrm>
          <a:prstGeom prst="rect">
            <a:avLst/>
          </a:prstGeom>
        </p:spPr>
      </p:pic>
      <p:pic>
        <p:nvPicPr>
          <p:cNvPr id="8" name="Picture 7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3B58A62A-94B2-ED40-B1B6-9A74C2E44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899" r="6875" b="3"/>
          <a:stretch/>
        </p:blipFill>
        <p:spPr>
          <a:xfrm>
            <a:off x="9489984" y="3427760"/>
            <a:ext cx="2702016" cy="2537454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0" name="Picture 9" descr="A group of people in 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654D15B0-4A9E-AB40-8D9C-E404FC3BB5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8518" r="11617" b="-2"/>
          <a:stretch/>
        </p:blipFill>
        <p:spPr>
          <a:xfrm>
            <a:off x="6797666" y="3427752"/>
            <a:ext cx="2702016" cy="2537462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 descr="A large white building&#10;&#10;Description automatically generated">
            <a:extLst>
              <a:ext uri="{FF2B5EF4-FFF2-40B4-BE49-F238E27FC236}">
                <a16:creationId xmlns:a16="http://schemas.microsoft.com/office/drawing/2014/main" id="{985311CD-619D-4945-8BF2-1D5798B0AE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1872" r="28491" b="-2"/>
          <a:stretch/>
        </p:blipFill>
        <p:spPr>
          <a:xfrm>
            <a:off x="9489984" y="892785"/>
            <a:ext cx="2702017" cy="2548622"/>
          </a:xfrm>
          <a:prstGeom prst="rect">
            <a:avLst/>
          </a:prstGeom>
        </p:spPr>
      </p:pic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07EBD21B-F126-49B7-A7E1-BF43C0BD8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99682" y="891540"/>
            <a:ext cx="0" cy="507492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1">
            <a:extLst>
              <a:ext uri="{FF2B5EF4-FFF2-40B4-BE49-F238E27FC236}">
                <a16:creationId xmlns:a16="http://schemas.microsoft.com/office/drawing/2014/main" id="{27317188-56BC-41FF-AD5C-D2617F2E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7040" y="3429000"/>
            <a:ext cx="5394960" cy="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 Arrow 11">
            <a:extLst>
              <a:ext uri="{FF2B5EF4-FFF2-40B4-BE49-F238E27FC236}">
                <a16:creationId xmlns:a16="http://schemas.microsoft.com/office/drawing/2014/main" id="{7B561610-E5DD-F94D-BFC1-41B7C2ED33B6}"/>
              </a:ext>
            </a:extLst>
          </p:cNvPr>
          <p:cNvSpPr/>
          <p:nvPr/>
        </p:nvSpPr>
        <p:spPr>
          <a:xfrm>
            <a:off x="10929938" y="2857500"/>
            <a:ext cx="371475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7A362AFA-E6F1-4643-BC7D-F796F1D4D8C7}"/>
              </a:ext>
            </a:extLst>
          </p:cNvPr>
          <p:cNvSpPr/>
          <p:nvPr/>
        </p:nvSpPr>
        <p:spPr>
          <a:xfrm>
            <a:off x="8715375" y="2247976"/>
            <a:ext cx="1200150" cy="3523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176137B2-68DF-9345-AD80-3EE628FD91C5}"/>
              </a:ext>
            </a:extLst>
          </p:cNvPr>
          <p:cNvSpPr/>
          <p:nvPr/>
        </p:nvSpPr>
        <p:spPr>
          <a:xfrm rot="19273728">
            <a:off x="8831625" y="3243726"/>
            <a:ext cx="1336113" cy="3928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0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C8E6-AE77-1C43-83C2-58A63C2F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650" y="602673"/>
            <a:ext cx="6348222" cy="1961001"/>
          </a:xfrm>
        </p:spPr>
        <p:txBody>
          <a:bodyPr anchor="b">
            <a:normAutofit/>
          </a:bodyPr>
          <a:lstStyle/>
          <a:p>
            <a:r>
              <a:rPr lang="en-GB" dirty="0"/>
              <a:t>Challenge 4: Combination with other renewable sources of energy </a:t>
            </a:r>
          </a:p>
        </p:txBody>
      </p:sp>
      <p:pic>
        <p:nvPicPr>
          <p:cNvPr id="4" name="Picture 3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0F3C49CC-1EC2-9346-9369-07B1FA747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990"/>
          <a:stretch/>
        </p:blipFill>
        <p:spPr>
          <a:xfrm>
            <a:off x="414486" y="10"/>
            <a:ext cx="4257155" cy="2566267"/>
          </a:xfrm>
          <a:prstGeom prst="rect">
            <a:avLst/>
          </a:prstGeom>
        </p:spPr>
      </p:pic>
      <p:pic>
        <p:nvPicPr>
          <p:cNvPr id="5" name="Picture 4" descr="A windmill in the background&#10;&#10;Description automatically generated">
            <a:extLst>
              <a:ext uri="{FF2B5EF4-FFF2-40B4-BE49-F238E27FC236}">
                <a16:creationId xmlns:a16="http://schemas.microsoft.com/office/drawing/2014/main" id="{B7B5840E-93EB-5B47-BC2D-81E476483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15" r="9311" b="-2"/>
          <a:stretch/>
        </p:blipFill>
        <p:spPr>
          <a:xfrm>
            <a:off x="414486" y="2743061"/>
            <a:ext cx="4257155" cy="4114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8657E-E831-1346-B30D-149915BDC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650" y="2743061"/>
            <a:ext cx="6348222" cy="3433902"/>
          </a:xfrm>
        </p:spPr>
        <p:txBody>
          <a:bodyPr>
            <a:normAutofit/>
          </a:bodyPr>
          <a:lstStyle/>
          <a:p>
            <a:r>
              <a:rPr lang="en-GB" sz="2400" dirty="0"/>
              <a:t>Wetlands take space, and RES installations, such as small wind turbines or photovoltaic, take space as well.</a:t>
            </a:r>
          </a:p>
          <a:p>
            <a:r>
              <a:rPr lang="en-GB" sz="2400" dirty="0"/>
              <a:t>There might be an optimal combination of wind, PV, and wetlands in one spatial location.</a:t>
            </a:r>
          </a:p>
        </p:txBody>
      </p:sp>
    </p:spTree>
    <p:extLst>
      <p:ext uri="{BB962C8B-B14F-4D97-AF65-F5344CB8AC3E}">
        <p14:creationId xmlns:p14="http://schemas.microsoft.com/office/powerpoint/2010/main" val="130501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34E00-DD52-EF49-B596-680003E3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4" y="891539"/>
            <a:ext cx="4898135" cy="1346693"/>
          </a:xfrm>
        </p:spPr>
        <p:txBody>
          <a:bodyPr>
            <a:normAutofit/>
          </a:bodyPr>
          <a:lstStyle/>
          <a:p>
            <a:r>
              <a:rPr lang="en-GB" sz="4000" dirty="0"/>
              <a:t>Operational cash flows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9589D-95E5-4394-91CB-83419FDFF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4FD20-097F-D84E-B9CC-4498ABFF6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4" y="2418588"/>
            <a:ext cx="4878978" cy="3625595"/>
          </a:xfrm>
        </p:spPr>
        <p:txBody>
          <a:bodyPr>
            <a:normAutofit/>
          </a:bodyPr>
          <a:lstStyle/>
          <a:p>
            <a:r>
              <a:rPr lang="en-GB" sz="2000"/>
              <a:t>To the extent that Energy Ponds would live on the sales of electricity, the selling price should be at least $0,15 per kWh, to assure any overhead after the cost of generating energy (LCOE) and the cost of storing it (LCOS).</a:t>
            </a:r>
          </a:p>
          <a:p>
            <a:r>
              <a:rPr lang="en-GB" sz="2000"/>
              <a:t>The hydrogenating capacity of Energy Ponds, without counting other possible installations (wind, PV), is pretty low: with an assumed elevation of 20 metres, the energy yield is 0,15 kW of power per 1 m</a:t>
            </a:r>
            <a:r>
              <a:rPr lang="en-GB" sz="2000" baseline="30000"/>
              <a:t>3</a:t>
            </a:r>
            <a:r>
              <a:rPr lang="en-GB" sz="2000"/>
              <a:t>/s in terms of waterflow.  </a:t>
            </a:r>
          </a:p>
        </p:txBody>
      </p:sp>
      <p:pic>
        <p:nvPicPr>
          <p:cNvPr id="4" name="Picture 3" descr="A close up of a tower&#10;&#10;Description automatically generated">
            <a:extLst>
              <a:ext uri="{FF2B5EF4-FFF2-40B4-BE49-F238E27FC236}">
                <a16:creationId xmlns:a16="http://schemas.microsoft.com/office/drawing/2014/main" id="{33D1B657-1A1D-E04B-A7AF-22570F527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570" r="1" b="1"/>
          <a:stretch/>
        </p:blipFill>
        <p:spPr>
          <a:xfrm>
            <a:off x="6797659" y="891540"/>
            <a:ext cx="2798064" cy="2533643"/>
          </a:xfrm>
          <a:prstGeom prst="rect">
            <a:avLst/>
          </a:prstGeom>
        </p:spPr>
      </p:pic>
      <p:pic>
        <p:nvPicPr>
          <p:cNvPr id="5" name="Picture 4" descr="A blue and green grass&#10;&#10;Description automatically generated">
            <a:extLst>
              <a:ext uri="{FF2B5EF4-FFF2-40B4-BE49-F238E27FC236}">
                <a16:creationId xmlns:a16="http://schemas.microsoft.com/office/drawing/2014/main" id="{CD6EA2C1-176F-294F-9D2B-2E412949C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26" r="15324" b="-6"/>
          <a:stretch/>
        </p:blipFill>
        <p:spPr>
          <a:xfrm>
            <a:off x="6797665" y="3428999"/>
            <a:ext cx="2795315" cy="2533648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 descr="A picture containing water, flying, large, kite&#10;&#10;Description automatically generated">
            <a:extLst>
              <a:ext uri="{FF2B5EF4-FFF2-40B4-BE49-F238E27FC236}">
                <a16:creationId xmlns:a16="http://schemas.microsoft.com/office/drawing/2014/main" id="{D636D5B3-20A5-3845-8E9C-7C5E16259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5587" r="39944" b="1"/>
          <a:stretch/>
        </p:blipFill>
        <p:spPr>
          <a:xfrm>
            <a:off x="9592976" y="891540"/>
            <a:ext cx="2589573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EBD21B-F126-49B7-A7E1-BF43C0BD8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92977" y="891540"/>
            <a:ext cx="0" cy="507492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317188-56BC-41FF-AD5C-D2617F2E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7662" y="3429000"/>
            <a:ext cx="2798064" cy="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0651DE-A74B-C249-8CF3-D3B4163B34AD}"/>
              </a:ext>
            </a:extLst>
          </p:cNvPr>
          <p:cNvSpPr txBox="1"/>
          <p:nvPr/>
        </p:nvSpPr>
        <p:spPr>
          <a:xfrm>
            <a:off x="6963371" y="2158361"/>
            <a:ext cx="17430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 metres of elevation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02EE9-6D23-8146-97A3-E0531FB2EFCA}"/>
              </a:ext>
            </a:extLst>
          </p:cNvPr>
          <p:cNvSpPr txBox="1"/>
          <p:nvPr/>
        </p:nvSpPr>
        <p:spPr>
          <a:xfrm>
            <a:off x="7103727" y="4507338"/>
            <a:ext cx="2128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 m</a:t>
            </a:r>
            <a:r>
              <a:rPr lang="en-GB" baseline="30000" dirty="0"/>
              <a:t>3</a:t>
            </a:r>
            <a:r>
              <a:rPr lang="en-GB" dirty="0"/>
              <a:t>/s of waterflow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80A5D-0105-5643-BC82-072D18A96278}"/>
              </a:ext>
            </a:extLst>
          </p:cNvPr>
          <p:cNvSpPr txBox="1"/>
          <p:nvPr/>
        </p:nvSpPr>
        <p:spPr>
          <a:xfrm>
            <a:off x="9884844" y="4368838"/>
            <a:ext cx="1996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0,15 kW of electric power</a:t>
            </a:r>
          </a:p>
        </p:txBody>
      </p:sp>
    </p:spTree>
    <p:extLst>
      <p:ext uri="{BB962C8B-B14F-4D97-AF65-F5344CB8AC3E}">
        <p14:creationId xmlns:p14="http://schemas.microsoft.com/office/powerpoint/2010/main" val="427029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4E59-7721-2846-AC59-31C36B9F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42876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The most valuable assets to invest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007DA-EBA8-5E4A-858F-9B96D4D44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69" y="1718277"/>
            <a:ext cx="3657600" cy="4042881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The most valuable asset</a:t>
            </a:r>
            <a:r>
              <a:rPr lang="en-GB" sz="2000" dirty="0"/>
              <a:t>, among those to be possibly acquired for Energy Ponds, is a technology of manufacturing and installing </a:t>
            </a:r>
            <a:r>
              <a:rPr lang="en-GB" sz="2000" b="1" dirty="0">
                <a:solidFill>
                  <a:srgbClr val="C00000"/>
                </a:solidFill>
              </a:rPr>
              <a:t>CHEAP, EFFICIENT RAM PUMPS</a:t>
            </a:r>
            <a:r>
              <a:rPr lang="en-GB" sz="2000" dirty="0"/>
              <a:t>. </a:t>
            </a:r>
          </a:p>
          <a:p>
            <a:r>
              <a:rPr lang="en-GB" sz="2000" dirty="0"/>
              <a:t>The second most important type of assets are reliable legal claims on the </a:t>
            </a:r>
            <a:r>
              <a:rPr lang="en-GB" sz="2000" b="1" dirty="0">
                <a:solidFill>
                  <a:srgbClr val="C00000"/>
                </a:solidFill>
              </a:rPr>
              <a:t>land</a:t>
            </a:r>
            <a:r>
              <a:rPr lang="en-GB" sz="2000" dirty="0"/>
              <a:t> included in the project, with low legal risk.</a:t>
            </a:r>
          </a:p>
        </p:txBody>
      </p:sp>
      <p:pic>
        <p:nvPicPr>
          <p:cNvPr id="4" name="Picture 3" descr="A picture containing measure, object, sitting, clock&#10;&#10;Description automatically generated">
            <a:extLst>
              <a:ext uri="{FF2B5EF4-FFF2-40B4-BE49-F238E27FC236}">
                <a16:creationId xmlns:a16="http://schemas.microsoft.com/office/drawing/2014/main" id="{7E337C50-9C0C-4849-B90C-299782D64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48" r="2" b="2"/>
          <a:stretch/>
        </p:blipFill>
        <p:spPr>
          <a:xfrm>
            <a:off x="9673366" y="196672"/>
            <a:ext cx="1724852" cy="2551793"/>
          </a:xfrm>
          <a:prstGeom prst="rect">
            <a:avLst/>
          </a:prstGeom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796D4E-3784-274A-B3B5-DCE85DAA8495}"/>
              </a:ext>
            </a:extLst>
          </p:cNvPr>
          <p:cNvGrpSpPr/>
          <p:nvPr/>
        </p:nvGrpSpPr>
        <p:grpSpPr>
          <a:xfrm>
            <a:off x="5628452" y="415294"/>
            <a:ext cx="2748787" cy="2114551"/>
            <a:chOff x="4367213" y="2871489"/>
            <a:chExt cx="2748787" cy="2114551"/>
          </a:xfrm>
        </p:grpSpPr>
        <p:pic>
          <p:nvPicPr>
            <p:cNvPr id="6" name="Picture 5" descr="A picture containing outdoor, old, sitting, grass&#10;&#10;Description automatically generated">
              <a:extLst>
                <a:ext uri="{FF2B5EF4-FFF2-40B4-BE49-F238E27FC236}">
                  <a16:creationId xmlns:a16="http://schemas.microsoft.com/office/drawing/2014/main" id="{492D7F2F-0D13-164E-88BA-19249A8F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4367213" y="2871489"/>
              <a:ext cx="1585913" cy="21145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1B49C7-F3E3-F74E-AA2F-2188BEDC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391149" y="3394369"/>
              <a:ext cx="1724851" cy="15602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AC2993-9833-C74A-BA02-7AFE65F9011A}"/>
                </a:ext>
              </a:extLst>
            </p:cNvPr>
            <p:cNvSpPr txBox="1"/>
            <p:nvPr/>
          </p:nvSpPr>
          <p:spPr>
            <a:xfrm>
              <a:off x="5447107" y="2948263"/>
              <a:ext cx="14739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RAM PUMPS</a:t>
              </a:r>
            </a:p>
          </p:txBody>
        </p:sp>
      </p:grpSp>
      <p:pic>
        <p:nvPicPr>
          <p:cNvPr id="9" name="Picture 8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464CEBE9-16DF-264E-898D-E968557591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19990"/>
          <a:stretch/>
        </p:blipFill>
        <p:spPr>
          <a:xfrm>
            <a:off x="3788012" y="4856579"/>
            <a:ext cx="2520556" cy="1519423"/>
          </a:xfrm>
          <a:prstGeom prst="rect">
            <a:avLst/>
          </a:prstGeom>
        </p:spPr>
      </p:pic>
      <p:pic>
        <p:nvPicPr>
          <p:cNvPr id="10" name="Picture 9" descr="A picture containing measure, object, sitting, clock&#10;&#10;Description automatically generated">
            <a:extLst>
              <a:ext uri="{FF2B5EF4-FFF2-40B4-BE49-F238E27FC236}">
                <a16:creationId xmlns:a16="http://schemas.microsoft.com/office/drawing/2014/main" id="{22A74C1B-E61E-2745-9DCC-4F09C8014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48" r="2" b="2"/>
          <a:stretch/>
        </p:blipFill>
        <p:spPr>
          <a:xfrm>
            <a:off x="10253090" y="3008407"/>
            <a:ext cx="831680" cy="1230409"/>
          </a:xfrm>
          <a:prstGeom prst="rect">
            <a:avLst/>
          </a:prstGeom>
          <a:effectLst/>
        </p:spPr>
      </p:pic>
      <p:pic>
        <p:nvPicPr>
          <p:cNvPr id="12" name="Picture 11" descr="A picture containing implement, stationary&#10;&#10;Description automatically generated">
            <a:extLst>
              <a:ext uri="{FF2B5EF4-FFF2-40B4-BE49-F238E27FC236}">
                <a16:creationId xmlns:a16="http://schemas.microsoft.com/office/drawing/2014/main" id="{59CE21B8-B8EC-294E-8ADA-98BE107FB0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054335" y="4847816"/>
            <a:ext cx="2299465" cy="1528186"/>
          </a:xfrm>
          <a:prstGeom prst="rect">
            <a:avLst/>
          </a:prstGeom>
        </p:spPr>
      </p:pic>
      <p:pic>
        <p:nvPicPr>
          <p:cNvPr id="15" name="Picture 14" descr="A close up of an umbrella&#10;&#10;Description automatically generated">
            <a:extLst>
              <a:ext uri="{FF2B5EF4-FFF2-40B4-BE49-F238E27FC236}">
                <a16:creationId xmlns:a16="http://schemas.microsoft.com/office/drawing/2014/main" id="{4C8D96D2-C13D-0A44-ADD1-089539761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708346" y="4659409"/>
            <a:ext cx="1905000" cy="19050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80CDD1-A721-AE47-8666-F3A6E318244D}"/>
              </a:ext>
            </a:extLst>
          </p:cNvPr>
          <p:cNvCxnSpPr>
            <a:stCxn id="7" idx="3"/>
            <a:endCxn id="4" idx="1"/>
          </p:cNvCxnSpPr>
          <p:nvPr/>
        </p:nvCxnSpPr>
        <p:spPr>
          <a:xfrm flipV="1">
            <a:off x="8377239" y="1472569"/>
            <a:ext cx="1296127" cy="24570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C23893-EE85-D440-A6FF-5B65DBCCC516}"/>
              </a:ext>
            </a:extLst>
          </p:cNvPr>
          <p:cNvSpPr txBox="1"/>
          <p:nvPr/>
        </p:nvSpPr>
        <p:spPr>
          <a:xfrm>
            <a:off x="8853901" y="153344"/>
            <a:ext cx="385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C00000"/>
                </a:solidFill>
              </a:rPr>
              <a:t>!</a:t>
            </a: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5EBDF436-B5BC-9C42-8E0B-C355C08D0EE9}"/>
              </a:ext>
            </a:extLst>
          </p:cNvPr>
          <p:cNvCxnSpPr>
            <a:cxnSpLocks/>
            <a:stCxn id="7" idx="2"/>
            <a:endCxn id="10" idx="1"/>
          </p:cNvCxnSpPr>
          <p:nvPr/>
        </p:nvCxnSpPr>
        <p:spPr>
          <a:xfrm rot="16200000" flipH="1">
            <a:off x="8321336" y="1691858"/>
            <a:ext cx="1125232" cy="2738276"/>
          </a:xfrm>
          <a:prstGeom prst="curvedConnector2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room&#10;&#10;Description automatically generated">
            <a:extLst>
              <a:ext uri="{FF2B5EF4-FFF2-40B4-BE49-F238E27FC236}">
                <a16:creationId xmlns:a16="http://schemas.microsoft.com/office/drawing/2014/main" id="{2DEB7A4E-0DEB-2843-9B21-D0990BC109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863869" y="2669996"/>
            <a:ext cx="1328737" cy="1328737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C13CC5EB-B171-ED40-8690-945408AAAE12}"/>
              </a:ext>
            </a:extLst>
          </p:cNvPr>
          <p:cNvSpPr/>
          <p:nvPr/>
        </p:nvSpPr>
        <p:spPr>
          <a:xfrm>
            <a:off x="3043238" y="4271963"/>
            <a:ext cx="8701087" cy="2428875"/>
          </a:xfrm>
          <a:custGeom>
            <a:avLst/>
            <a:gdLst>
              <a:gd name="connsiteX0" fmla="*/ 457200 w 8701087"/>
              <a:gd name="connsiteY0" fmla="*/ 457200 h 2428875"/>
              <a:gd name="connsiteX1" fmla="*/ 457200 w 8701087"/>
              <a:gd name="connsiteY1" fmla="*/ 457200 h 2428875"/>
              <a:gd name="connsiteX2" fmla="*/ 585787 w 8701087"/>
              <a:gd name="connsiteY2" fmla="*/ 428625 h 2428875"/>
              <a:gd name="connsiteX3" fmla="*/ 628650 w 8701087"/>
              <a:gd name="connsiteY3" fmla="*/ 414337 h 2428875"/>
              <a:gd name="connsiteX4" fmla="*/ 700087 w 8701087"/>
              <a:gd name="connsiteY4" fmla="*/ 400050 h 2428875"/>
              <a:gd name="connsiteX5" fmla="*/ 814387 w 8701087"/>
              <a:gd name="connsiteY5" fmla="*/ 371475 h 2428875"/>
              <a:gd name="connsiteX6" fmla="*/ 871537 w 8701087"/>
              <a:gd name="connsiteY6" fmla="*/ 357187 h 2428875"/>
              <a:gd name="connsiteX7" fmla="*/ 971550 w 8701087"/>
              <a:gd name="connsiteY7" fmla="*/ 342900 h 2428875"/>
              <a:gd name="connsiteX8" fmla="*/ 1100137 w 8701087"/>
              <a:gd name="connsiteY8" fmla="*/ 328612 h 2428875"/>
              <a:gd name="connsiteX9" fmla="*/ 1185862 w 8701087"/>
              <a:gd name="connsiteY9" fmla="*/ 314325 h 2428875"/>
              <a:gd name="connsiteX10" fmla="*/ 1357312 w 8701087"/>
              <a:gd name="connsiteY10" fmla="*/ 300037 h 2428875"/>
              <a:gd name="connsiteX11" fmla="*/ 2085975 w 8701087"/>
              <a:gd name="connsiteY11" fmla="*/ 271462 h 2428875"/>
              <a:gd name="connsiteX12" fmla="*/ 2185987 w 8701087"/>
              <a:gd name="connsiteY12" fmla="*/ 257175 h 2428875"/>
              <a:gd name="connsiteX13" fmla="*/ 3600450 w 8701087"/>
              <a:gd name="connsiteY13" fmla="*/ 242887 h 2428875"/>
              <a:gd name="connsiteX14" fmla="*/ 3729037 w 8701087"/>
              <a:gd name="connsiteY14" fmla="*/ 228600 h 2428875"/>
              <a:gd name="connsiteX15" fmla="*/ 3800475 w 8701087"/>
              <a:gd name="connsiteY15" fmla="*/ 214312 h 2428875"/>
              <a:gd name="connsiteX16" fmla="*/ 3886200 w 8701087"/>
              <a:gd name="connsiteY16" fmla="*/ 200025 h 2428875"/>
              <a:gd name="connsiteX17" fmla="*/ 3943350 w 8701087"/>
              <a:gd name="connsiteY17" fmla="*/ 185737 h 2428875"/>
              <a:gd name="connsiteX18" fmla="*/ 4029075 w 8701087"/>
              <a:gd name="connsiteY18" fmla="*/ 171450 h 2428875"/>
              <a:gd name="connsiteX19" fmla="*/ 4071937 w 8701087"/>
              <a:gd name="connsiteY19" fmla="*/ 157162 h 2428875"/>
              <a:gd name="connsiteX20" fmla="*/ 4343400 w 8701087"/>
              <a:gd name="connsiteY20" fmla="*/ 114300 h 2428875"/>
              <a:gd name="connsiteX21" fmla="*/ 4757737 w 8701087"/>
              <a:gd name="connsiteY21" fmla="*/ 85725 h 2428875"/>
              <a:gd name="connsiteX22" fmla="*/ 4800600 w 8701087"/>
              <a:gd name="connsiteY22" fmla="*/ 71437 h 2428875"/>
              <a:gd name="connsiteX23" fmla="*/ 4900612 w 8701087"/>
              <a:gd name="connsiteY23" fmla="*/ 57150 h 2428875"/>
              <a:gd name="connsiteX24" fmla="*/ 4972050 w 8701087"/>
              <a:gd name="connsiteY24" fmla="*/ 28575 h 2428875"/>
              <a:gd name="connsiteX25" fmla="*/ 5100637 w 8701087"/>
              <a:gd name="connsiteY25" fmla="*/ 0 h 2428875"/>
              <a:gd name="connsiteX26" fmla="*/ 5286375 w 8701087"/>
              <a:gd name="connsiteY26" fmla="*/ 14287 h 2428875"/>
              <a:gd name="connsiteX27" fmla="*/ 5357812 w 8701087"/>
              <a:gd name="connsiteY27" fmla="*/ 28575 h 2428875"/>
              <a:gd name="connsiteX28" fmla="*/ 5529262 w 8701087"/>
              <a:gd name="connsiteY28" fmla="*/ 42862 h 2428875"/>
              <a:gd name="connsiteX29" fmla="*/ 5614987 w 8701087"/>
              <a:gd name="connsiteY29" fmla="*/ 57150 h 2428875"/>
              <a:gd name="connsiteX30" fmla="*/ 5657850 w 8701087"/>
              <a:gd name="connsiteY30" fmla="*/ 71437 h 2428875"/>
              <a:gd name="connsiteX31" fmla="*/ 5886450 w 8701087"/>
              <a:gd name="connsiteY31" fmla="*/ 85725 h 2428875"/>
              <a:gd name="connsiteX32" fmla="*/ 6043612 w 8701087"/>
              <a:gd name="connsiteY32" fmla="*/ 114300 h 2428875"/>
              <a:gd name="connsiteX33" fmla="*/ 6100762 w 8701087"/>
              <a:gd name="connsiteY33" fmla="*/ 128587 h 2428875"/>
              <a:gd name="connsiteX34" fmla="*/ 6529387 w 8701087"/>
              <a:gd name="connsiteY34" fmla="*/ 157162 h 2428875"/>
              <a:gd name="connsiteX35" fmla="*/ 7243762 w 8701087"/>
              <a:gd name="connsiteY35" fmla="*/ 171450 h 2428875"/>
              <a:gd name="connsiteX36" fmla="*/ 7358062 w 8701087"/>
              <a:gd name="connsiteY36" fmla="*/ 200025 h 2428875"/>
              <a:gd name="connsiteX37" fmla="*/ 7400925 w 8701087"/>
              <a:gd name="connsiteY37" fmla="*/ 214312 h 2428875"/>
              <a:gd name="connsiteX38" fmla="*/ 7629525 w 8701087"/>
              <a:gd name="connsiteY38" fmla="*/ 257175 h 2428875"/>
              <a:gd name="connsiteX39" fmla="*/ 7715250 w 8701087"/>
              <a:gd name="connsiteY39" fmla="*/ 285750 h 2428875"/>
              <a:gd name="connsiteX40" fmla="*/ 7758112 w 8701087"/>
              <a:gd name="connsiteY40" fmla="*/ 300037 h 2428875"/>
              <a:gd name="connsiteX41" fmla="*/ 7843837 w 8701087"/>
              <a:gd name="connsiteY41" fmla="*/ 314325 h 2428875"/>
              <a:gd name="connsiteX42" fmla="*/ 7886700 w 8701087"/>
              <a:gd name="connsiteY42" fmla="*/ 328612 h 2428875"/>
              <a:gd name="connsiteX43" fmla="*/ 8115300 w 8701087"/>
              <a:gd name="connsiteY43" fmla="*/ 357187 h 2428875"/>
              <a:gd name="connsiteX44" fmla="*/ 8158162 w 8701087"/>
              <a:gd name="connsiteY44" fmla="*/ 371475 h 2428875"/>
              <a:gd name="connsiteX45" fmla="*/ 8215312 w 8701087"/>
              <a:gd name="connsiteY45" fmla="*/ 385762 h 2428875"/>
              <a:gd name="connsiteX46" fmla="*/ 8301037 w 8701087"/>
              <a:gd name="connsiteY46" fmla="*/ 414337 h 2428875"/>
              <a:gd name="connsiteX47" fmla="*/ 8429625 w 8701087"/>
              <a:gd name="connsiteY47" fmla="*/ 485775 h 2428875"/>
              <a:gd name="connsiteX48" fmla="*/ 8515350 w 8701087"/>
              <a:gd name="connsiteY48" fmla="*/ 571500 h 2428875"/>
              <a:gd name="connsiteX49" fmla="*/ 8572500 w 8701087"/>
              <a:gd name="connsiteY49" fmla="*/ 657225 h 2428875"/>
              <a:gd name="connsiteX50" fmla="*/ 8586787 w 8701087"/>
              <a:gd name="connsiteY50" fmla="*/ 700087 h 2428875"/>
              <a:gd name="connsiteX51" fmla="*/ 8643937 w 8701087"/>
              <a:gd name="connsiteY51" fmla="*/ 814387 h 2428875"/>
              <a:gd name="connsiteX52" fmla="*/ 8658225 w 8701087"/>
              <a:gd name="connsiteY52" fmla="*/ 871537 h 2428875"/>
              <a:gd name="connsiteX53" fmla="*/ 8686800 w 8701087"/>
              <a:gd name="connsiteY53" fmla="*/ 957262 h 2428875"/>
              <a:gd name="connsiteX54" fmla="*/ 8701087 w 8701087"/>
              <a:gd name="connsiteY54" fmla="*/ 1000125 h 2428875"/>
              <a:gd name="connsiteX55" fmla="*/ 8672512 w 8701087"/>
              <a:gd name="connsiteY55" fmla="*/ 1828800 h 2428875"/>
              <a:gd name="connsiteX56" fmla="*/ 8643937 w 8701087"/>
              <a:gd name="connsiteY56" fmla="*/ 1928812 h 2428875"/>
              <a:gd name="connsiteX57" fmla="*/ 8601075 w 8701087"/>
              <a:gd name="connsiteY57" fmla="*/ 2085975 h 2428875"/>
              <a:gd name="connsiteX58" fmla="*/ 8572500 w 8701087"/>
              <a:gd name="connsiteY58" fmla="*/ 2128837 h 2428875"/>
              <a:gd name="connsiteX59" fmla="*/ 8486775 w 8701087"/>
              <a:gd name="connsiteY59" fmla="*/ 2185987 h 2428875"/>
              <a:gd name="connsiteX60" fmla="*/ 8443912 w 8701087"/>
              <a:gd name="connsiteY60" fmla="*/ 2214562 h 2428875"/>
              <a:gd name="connsiteX61" fmla="*/ 8401050 w 8701087"/>
              <a:gd name="connsiteY61" fmla="*/ 2228850 h 2428875"/>
              <a:gd name="connsiteX62" fmla="*/ 8315325 w 8701087"/>
              <a:gd name="connsiteY62" fmla="*/ 2286000 h 2428875"/>
              <a:gd name="connsiteX63" fmla="*/ 8215312 w 8701087"/>
              <a:gd name="connsiteY63" fmla="*/ 2314575 h 2428875"/>
              <a:gd name="connsiteX64" fmla="*/ 8129587 w 8701087"/>
              <a:gd name="connsiteY64" fmla="*/ 2328862 h 2428875"/>
              <a:gd name="connsiteX65" fmla="*/ 7943850 w 8701087"/>
              <a:gd name="connsiteY65" fmla="*/ 2371725 h 2428875"/>
              <a:gd name="connsiteX66" fmla="*/ 7800975 w 8701087"/>
              <a:gd name="connsiteY66" fmla="*/ 2414587 h 2428875"/>
              <a:gd name="connsiteX67" fmla="*/ 7629525 w 8701087"/>
              <a:gd name="connsiteY67" fmla="*/ 2428875 h 2428875"/>
              <a:gd name="connsiteX68" fmla="*/ 7415212 w 8701087"/>
              <a:gd name="connsiteY68" fmla="*/ 2414587 h 2428875"/>
              <a:gd name="connsiteX69" fmla="*/ 7372350 w 8701087"/>
              <a:gd name="connsiteY69" fmla="*/ 2400300 h 2428875"/>
              <a:gd name="connsiteX70" fmla="*/ 7286625 w 8701087"/>
              <a:gd name="connsiteY70" fmla="*/ 2386012 h 2428875"/>
              <a:gd name="connsiteX71" fmla="*/ 6643687 w 8701087"/>
              <a:gd name="connsiteY71" fmla="*/ 2357437 h 2428875"/>
              <a:gd name="connsiteX72" fmla="*/ 6543675 w 8701087"/>
              <a:gd name="connsiteY72" fmla="*/ 2328862 h 2428875"/>
              <a:gd name="connsiteX73" fmla="*/ 6457950 w 8701087"/>
              <a:gd name="connsiteY73" fmla="*/ 2314575 h 2428875"/>
              <a:gd name="connsiteX74" fmla="*/ 6286500 w 8701087"/>
              <a:gd name="connsiteY74" fmla="*/ 2286000 h 2428875"/>
              <a:gd name="connsiteX75" fmla="*/ 6072187 w 8701087"/>
              <a:gd name="connsiteY75" fmla="*/ 2300287 h 2428875"/>
              <a:gd name="connsiteX76" fmla="*/ 6029325 w 8701087"/>
              <a:gd name="connsiteY76" fmla="*/ 2314575 h 2428875"/>
              <a:gd name="connsiteX77" fmla="*/ 5957887 w 8701087"/>
              <a:gd name="connsiteY77" fmla="*/ 2328862 h 2428875"/>
              <a:gd name="connsiteX78" fmla="*/ 5800725 w 8701087"/>
              <a:gd name="connsiteY78" fmla="*/ 2343150 h 2428875"/>
              <a:gd name="connsiteX79" fmla="*/ 4143375 w 8701087"/>
              <a:gd name="connsiteY79" fmla="*/ 2328862 h 2428875"/>
              <a:gd name="connsiteX80" fmla="*/ 3986212 w 8701087"/>
              <a:gd name="connsiteY80" fmla="*/ 2314575 h 2428875"/>
              <a:gd name="connsiteX81" fmla="*/ 1457325 w 8701087"/>
              <a:gd name="connsiteY81" fmla="*/ 2328862 h 2428875"/>
              <a:gd name="connsiteX82" fmla="*/ 942975 w 8701087"/>
              <a:gd name="connsiteY82" fmla="*/ 2314575 h 2428875"/>
              <a:gd name="connsiteX83" fmla="*/ 871537 w 8701087"/>
              <a:gd name="connsiteY83" fmla="*/ 2300287 h 2428875"/>
              <a:gd name="connsiteX84" fmla="*/ 785812 w 8701087"/>
              <a:gd name="connsiteY84" fmla="*/ 2286000 h 2428875"/>
              <a:gd name="connsiteX85" fmla="*/ 685800 w 8701087"/>
              <a:gd name="connsiteY85" fmla="*/ 2257425 h 2428875"/>
              <a:gd name="connsiteX86" fmla="*/ 600075 w 8701087"/>
              <a:gd name="connsiteY86" fmla="*/ 2228850 h 2428875"/>
              <a:gd name="connsiteX87" fmla="*/ 557212 w 8701087"/>
              <a:gd name="connsiteY87" fmla="*/ 2214562 h 2428875"/>
              <a:gd name="connsiteX88" fmla="*/ 400050 w 8701087"/>
              <a:gd name="connsiteY88" fmla="*/ 2171700 h 2428875"/>
              <a:gd name="connsiteX89" fmla="*/ 314325 w 8701087"/>
              <a:gd name="connsiteY89" fmla="*/ 2114550 h 2428875"/>
              <a:gd name="connsiteX90" fmla="*/ 271462 w 8701087"/>
              <a:gd name="connsiteY90" fmla="*/ 2071687 h 2428875"/>
              <a:gd name="connsiteX91" fmla="*/ 200025 w 8701087"/>
              <a:gd name="connsiteY91" fmla="*/ 1985962 h 2428875"/>
              <a:gd name="connsiteX92" fmla="*/ 185737 w 8701087"/>
              <a:gd name="connsiteY92" fmla="*/ 1943100 h 2428875"/>
              <a:gd name="connsiteX93" fmla="*/ 157162 w 8701087"/>
              <a:gd name="connsiteY93" fmla="*/ 1900237 h 2428875"/>
              <a:gd name="connsiteX94" fmla="*/ 142875 w 8701087"/>
              <a:gd name="connsiteY94" fmla="*/ 1814512 h 2428875"/>
              <a:gd name="connsiteX95" fmla="*/ 85725 w 8701087"/>
              <a:gd name="connsiteY95" fmla="*/ 1671637 h 2428875"/>
              <a:gd name="connsiteX96" fmla="*/ 42862 w 8701087"/>
              <a:gd name="connsiteY96" fmla="*/ 1557337 h 2428875"/>
              <a:gd name="connsiteX97" fmla="*/ 14287 w 8701087"/>
              <a:gd name="connsiteY97" fmla="*/ 1414462 h 2428875"/>
              <a:gd name="connsiteX98" fmla="*/ 0 w 8701087"/>
              <a:gd name="connsiteY98" fmla="*/ 1357312 h 2428875"/>
              <a:gd name="connsiteX99" fmla="*/ 14287 w 8701087"/>
              <a:gd name="connsiteY99" fmla="*/ 1143000 h 2428875"/>
              <a:gd name="connsiteX100" fmla="*/ 71437 w 8701087"/>
              <a:gd name="connsiteY100" fmla="*/ 1014412 h 2428875"/>
              <a:gd name="connsiteX101" fmla="*/ 85725 w 8701087"/>
              <a:gd name="connsiteY101" fmla="*/ 971550 h 2428875"/>
              <a:gd name="connsiteX102" fmla="*/ 128587 w 8701087"/>
              <a:gd name="connsiteY102" fmla="*/ 871537 h 2428875"/>
              <a:gd name="connsiteX103" fmla="*/ 142875 w 8701087"/>
              <a:gd name="connsiteY103" fmla="*/ 814387 h 2428875"/>
              <a:gd name="connsiteX104" fmla="*/ 200025 w 8701087"/>
              <a:gd name="connsiteY104" fmla="*/ 728662 h 2428875"/>
              <a:gd name="connsiteX105" fmla="*/ 228600 w 8701087"/>
              <a:gd name="connsiteY105" fmla="*/ 685800 h 2428875"/>
              <a:gd name="connsiteX106" fmla="*/ 271462 w 8701087"/>
              <a:gd name="connsiteY106" fmla="*/ 642937 h 2428875"/>
              <a:gd name="connsiteX107" fmla="*/ 371475 w 8701087"/>
              <a:gd name="connsiteY107" fmla="*/ 542925 h 2428875"/>
              <a:gd name="connsiteX108" fmla="*/ 442912 w 8701087"/>
              <a:gd name="connsiteY108" fmla="*/ 485775 h 2428875"/>
              <a:gd name="connsiteX109" fmla="*/ 457200 w 8701087"/>
              <a:gd name="connsiteY109" fmla="*/ 457200 h 24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8701087" h="2428875">
                <a:moveTo>
                  <a:pt x="457200" y="457200"/>
                </a:moveTo>
                <a:lnTo>
                  <a:pt x="457200" y="457200"/>
                </a:lnTo>
                <a:cubicBezTo>
                  <a:pt x="500062" y="447675"/>
                  <a:pt x="543190" y="439274"/>
                  <a:pt x="585787" y="428625"/>
                </a:cubicBezTo>
                <a:cubicBezTo>
                  <a:pt x="600398" y="424972"/>
                  <a:pt x="614039" y="417990"/>
                  <a:pt x="628650" y="414337"/>
                </a:cubicBezTo>
                <a:cubicBezTo>
                  <a:pt x="652209" y="408447"/>
                  <a:pt x="676425" y="405510"/>
                  <a:pt x="700087" y="400050"/>
                </a:cubicBezTo>
                <a:cubicBezTo>
                  <a:pt x="738354" y="391219"/>
                  <a:pt x="776287" y="381000"/>
                  <a:pt x="814387" y="371475"/>
                </a:cubicBezTo>
                <a:cubicBezTo>
                  <a:pt x="833437" y="366712"/>
                  <a:pt x="852098" y="359964"/>
                  <a:pt x="871537" y="357187"/>
                </a:cubicBezTo>
                <a:lnTo>
                  <a:pt x="971550" y="342900"/>
                </a:lnTo>
                <a:cubicBezTo>
                  <a:pt x="1014343" y="337551"/>
                  <a:pt x="1057389" y="334312"/>
                  <a:pt x="1100137" y="328612"/>
                </a:cubicBezTo>
                <a:cubicBezTo>
                  <a:pt x="1128852" y="324783"/>
                  <a:pt x="1157070" y="317524"/>
                  <a:pt x="1185862" y="314325"/>
                </a:cubicBezTo>
                <a:cubicBezTo>
                  <a:pt x="1242859" y="307992"/>
                  <a:pt x="1300162" y="304800"/>
                  <a:pt x="1357312" y="300037"/>
                </a:cubicBezTo>
                <a:cubicBezTo>
                  <a:pt x="1619506" y="212643"/>
                  <a:pt x="1348466" y="298281"/>
                  <a:pt x="2085975" y="271462"/>
                </a:cubicBezTo>
                <a:cubicBezTo>
                  <a:pt x="2119629" y="270238"/>
                  <a:pt x="2152317" y="257810"/>
                  <a:pt x="2185987" y="257175"/>
                </a:cubicBezTo>
                <a:lnTo>
                  <a:pt x="3600450" y="242887"/>
                </a:lnTo>
                <a:cubicBezTo>
                  <a:pt x="3643312" y="238125"/>
                  <a:pt x="3686344" y="234699"/>
                  <a:pt x="3729037" y="228600"/>
                </a:cubicBezTo>
                <a:cubicBezTo>
                  <a:pt x="3753077" y="225166"/>
                  <a:pt x="3776582" y="218656"/>
                  <a:pt x="3800475" y="214312"/>
                </a:cubicBezTo>
                <a:cubicBezTo>
                  <a:pt x="3828977" y="209130"/>
                  <a:pt x="3857793" y="205706"/>
                  <a:pt x="3886200" y="200025"/>
                </a:cubicBezTo>
                <a:cubicBezTo>
                  <a:pt x="3905455" y="196174"/>
                  <a:pt x="3924095" y="189588"/>
                  <a:pt x="3943350" y="185737"/>
                </a:cubicBezTo>
                <a:cubicBezTo>
                  <a:pt x="3971757" y="180056"/>
                  <a:pt x="4000500" y="176212"/>
                  <a:pt x="4029075" y="171450"/>
                </a:cubicBezTo>
                <a:cubicBezTo>
                  <a:pt x="4043362" y="166687"/>
                  <a:pt x="4057262" y="160548"/>
                  <a:pt x="4071937" y="157162"/>
                </a:cubicBezTo>
                <a:cubicBezTo>
                  <a:pt x="4209485" y="125420"/>
                  <a:pt x="4208822" y="129253"/>
                  <a:pt x="4343400" y="114300"/>
                </a:cubicBezTo>
                <a:cubicBezTo>
                  <a:pt x="4509239" y="59018"/>
                  <a:pt x="4326615" y="115458"/>
                  <a:pt x="4757737" y="85725"/>
                </a:cubicBezTo>
                <a:cubicBezTo>
                  <a:pt x="4772762" y="84689"/>
                  <a:pt x="4785832" y="74391"/>
                  <a:pt x="4800600" y="71437"/>
                </a:cubicBezTo>
                <a:cubicBezTo>
                  <a:pt x="4833622" y="64833"/>
                  <a:pt x="4867275" y="61912"/>
                  <a:pt x="4900612" y="57150"/>
                </a:cubicBezTo>
                <a:cubicBezTo>
                  <a:pt x="4924425" y="47625"/>
                  <a:pt x="4947719" y="36685"/>
                  <a:pt x="4972050" y="28575"/>
                </a:cubicBezTo>
                <a:cubicBezTo>
                  <a:pt x="5002323" y="18484"/>
                  <a:pt x="5072318" y="5664"/>
                  <a:pt x="5100637" y="0"/>
                </a:cubicBezTo>
                <a:cubicBezTo>
                  <a:pt x="5162550" y="4762"/>
                  <a:pt x="5224659" y="7430"/>
                  <a:pt x="5286375" y="14287"/>
                </a:cubicBezTo>
                <a:cubicBezTo>
                  <a:pt x="5310510" y="16969"/>
                  <a:pt x="5333694" y="25738"/>
                  <a:pt x="5357812" y="28575"/>
                </a:cubicBezTo>
                <a:cubicBezTo>
                  <a:pt x="5414767" y="35276"/>
                  <a:pt x="5472112" y="38100"/>
                  <a:pt x="5529262" y="42862"/>
                </a:cubicBezTo>
                <a:cubicBezTo>
                  <a:pt x="5557837" y="47625"/>
                  <a:pt x="5586708" y="50866"/>
                  <a:pt x="5614987" y="57150"/>
                </a:cubicBezTo>
                <a:cubicBezTo>
                  <a:pt x="5629689" y="60417"/>
                  <a:pt x="5642872" y="69860"/>
                  <a:pt x="5657850" y="71437"/>
                </a:cubicBezTo>
                <a:cubicBezTo>
                  <a:pt x="5733779" y="79430"/>
                  <a:pt x="5810250" y="80962"/>
                  <a:pt x="5886450" y="85725"/>
                </a:cubicBezTo>
                <a:cubicBezTo>
                  <a:pt x="6016071" y="118129"/>
                  <a:pt x="5855903" y="80171"/>
                  <a:pt x="6043612" y="114300"/>
                </a:cubicBezTo>
                <a:cubicBezTo>
                  <a:pt x="6062932" y="117813"/>
                  <a:pt x="6081323" y="125810"/>
                  <a:pt x="6100762" y="128587"/>
                </a:cubicBezTo>
                <a:cubicBezTo>
                  <a:pt x="6217991" y="145334"/>
                  <a:pt x="6436020" y="154494"/>
                  <a:pt x="6529387" y="157162"/>
                </a:cubicBezTo>
                <a:lnTo>
                  <a:pt x="7243762" y="171450"/>
                </a:lnTo>
                <a:cubicBezTo>
                  <a:pt x="7341741" y="204108"/>
                  <a:pt x="7220133" y="165543"/>
                  <a:pt x="7358062" y="200025"/>
                </a:cubicBezTo>
                <a:cubicBezTo>
                  <a:pt x="7372673" y="203678"/>
                  <a:pt x="7386223" y="211045"/>
                  <a:pt x="7400925" y="214312"/>
                </a:cubicBezTo>
                <a:cubicBezTo>
                  <a:pt x="7478770" y="231611"/>
                  <a:pt x="7551774" y="231258"/>
                  <a:pt x="7629525" y="257175"/>
                </a:cubicBezTo>
                <a:lnTo>
                  <a:pt x="7715250" y="285750"/>
                </a:lnTo>
                <a:cubicBezTo>
                  <a:pt x="7729537" y="290512"/>
                  <a:pt x="7743257" y="297561"/>
                  <a:pt x="7758112" y="300037"/>
                </a:cubicBezTo>
                <a:cubicBezTo>
                  <a:pt x="7786687" y="304800"/>
                  <a:pt x="7815558" y="308041"/>
                  <a:pt x="7843837" y="314325"/>
                </a:cubicBezTo>
                <a:cubicBezTo>
                  <a:pt x="7858539" y="317592"/>
                  <a:pt x="7871932" y="325658"/>
                  <a:pt x="7886700" y="328612"/>
                </a:cubicBezTo>
                <a:cubicBezTo>
                  <a:pt x="7937680" y="338808"/>
                  <a:pt x="8070709" y="352233"/>
                  <a:pt x="8115300" y="357187"/>
                </a:cubicBezTo>
                <a:cubicBezTo>
                  <a:pt x="8129587" y="361950"/>
                  <a:pt x="8143681" y="367338"/>
                  <a:pt x="8158162" y="371475"/>
                </a:cubicBezTo>
                <a:cubicBezTo>
                  <a:pt x="8177043" y="376870"/>
                  <a:pt x="8196504" y="380120"/>
                  <a:pt x="8215312" y="385762"/>
                </a:cubicBezTo>
                <a:cubicBezTo>
                  <a:pt x="8244162" y="394417"/>
                  <a:pt x="8301037" y="414337"/>
                  <a:pt x="8301037" y="414337"/>
                </a:cubicBezTo>
                <a:cubicBezTo>
                  <a:pt x="8399293" y="479841"/>
                  <a:pt x="8354182" y="460627"/>
                  <a:pt x="8429625" y="485775"/>
                </a:cubicBezTo>
                <a:cubicBezTo>
                  <a:pt x="8458200" y="514350"/>
                  <a:pt x="8492934" y="537876"/>
                  <a:pt x="8515350" y="571500"/>
                </a:cubicBezTo>
                <a:lnTo>
                  <a:pt x="8572500" y="657225"/>
                </a:lnTo>
                <a:cubicBezTo>
                  <a:pt x="8577262" y="671512"/>
                  <a:pt x="8580555" y="686377"/>
                  <a:pt x="8586787" y="700087"/>
                </a:cubicBezTo>
                <a:cubicBezTo>
                  <a:pt x="8604414" y="738866"/>
                  <a:pt x="8633605" y="773062"/>
                  <a:pt x="8643937" y="814387"/>
                </a:cubicBezTo>
                <a:cubicBezTo>
                  <a:pt x="8648700" y="833437"/>
                  <a:pt x="8652582" y="852729"/>
                  <a:pt x="8658225" y="871537"/>
                </a:cubicBezTo>
                <a:cubicBezTo>
                  <a:pt x="8666880" y="900387"/>
                  <a:pt x="8677275" y="928687"/>
                  <a:pt x="8686800" y="957262"/>
                </a:cubicBezTo>
                <a:lnTo>
                  <a:pt x="8701087" y="1000125"/>
                </a:lnTo>
                <a:cubicBezTo>
                  <a:pt x="8661164" y="1439297"/>
                  <a:pt x="8710763" y="853407"/>
                  <a:pt x="8672512" y="1828800"/>
                </a:cubicBezTo>
                <a:cubicBezTo>
                  <a:pt x="8671269" y="1860506"/>
                  <a:pt x="8651629" y="1898042"/>
                  <a:pt x="8643937" y="1928812"/>
                </a:cubicBezTo>
                <a:cubicBezTo>
                  <a:pt x="8633202" y="1971754"/>
                  <a:pt x="8625598" y="2049192"/>
                  <a:pt x="8601075" y="2085975"/>
                </a:cubicBezTo>
                <a:cubicBezTo>
                  <a:pt x="8591550" y="2100262"/>
                  <a:pt x="8585423" y="2117530"/>
                  <a:pt x="8572500" y="2128837"/>
                </a:cubicBezTo>
                <a:cubicBezTo>
                  <a:pt x="8546654" y="2151452"/>
                  <a:pt x="8515350" y="2166937"/>
                  <a:pt x="8486775" y="2185987"/>
                </a:cubicBezTo>
                <a:cubicBezTo>
                  <a:pt x="8472487" y="2195512"/>
                  <a:pt x="8460202" y="2209132"/>
                  <a:pt x="8443912" y="2214562"/>
                </a:cubicBezTo>
                <a:cubicBezTo>
                  <a:pt x="8429625" y="2219325"/>
                  <a:pt x="8414215" y="2221536"/>
                  <a:pt x="8401050" y="2228850"/>
                </a:cubicBezTo>
                <a:cubicBezTo>
                  <a:pt x="8371029" y="2245529"/>
                  <a:pt x="8347906" y="2275140"/>
                  <a:pt x="8315325" y="2286000"/>
                </a:cubicBezTo>
                <a:cubicBezTo>
                  <a:pt x="8274479" y="2299615"/>
                  <a:pt x="8260155" y="2305606"/>
                  <a:pt x="8215312" y="2314575"/>
                </a:cubicBezTo>
                <a:cubicBezTo>
                  <a:pt x="8186905" y="2320256"/>
                  <a:pt x="8158162" y="2324100"/>
                  <a:pt x="8129587" y="2328862"/>
                </a:cubicBezTo>
                <a:cubicBezTo>
                  <a:pt x="8011914" y="2368086"/>
                  <a:pt x="8073680" y="2353177"/>
                  <a:pt x="7943850" y="2371725"/>
                </a:cubicBezTo>
                <a:cubicBezTo>
                  <a:pt x="7918984" y="2380014"/>
                  <a:pt x="7835527" y="2410268"/>
                  <a:pt x="7800975" y="2414587"/>
                </a:cubicBezTo>
                <a:cubicBezTo>
                  <a:pt x="7744070" y="2421700"/>
                  <a:pt x="7686675" y="2424112"/>
                  <a:pt x="7629525" y="2428875"/>
                </a:cubicBezTo>
                <a:cubicBezTo>
                  <a:pt x="7558087" y="2424112"/>
                  <a:pt x="7486370" y="2422493"/>
                  <a:pt x="7415212" y="2414587"/>
                </a:cubicBezTo>
                <a:cubicBezTo>
                  <a:pt x="7400244" y="2412924"/>
                  <a:pt x="7387052" y="2403567"/>
                  <a:pt x="7372350" y="2400300"/>
                </a:cubicBezTo>
                <a:cubicBezTo>
                  <a:pt x="7344071" y="2394016"/>
                  <a:pt x="7315417" y="2389211"/>
                  <a:pt x="7286625" y="2386012"/>
                </a:cubicBezTo>
                <a:cubicBezTo>
                  <a:pt x="7071295" y="2362086"/>
                  <a:pt x="6863193" y="2364089"/>
                  <a:pt x="6643687" y="2357437"/>
                </a:cubicBezTo>
                <a:cubicBezTo>
                  <a:pt x="6602840" y="2343822"/>
                  <a:pt x="6588519" y="2337831"/>
                  <a:pt x="6543675" y="2328862"/>
                </a:cubicBezTo>
                <a:cubicBezTo>
                  <a:pt x="6515268" y="2323181"/>
                  <a:pt x="6486357" y="2320256"/>
                  <a:pt x="6457950" y="2314575"/>
                </a:cubicBezTo>
                <a:cubicBezTo>
                  <a:pt x="6300609" y="2283107"/>
                  <a:pt x="6543358" y="2318106"/>
                  <a:pt x="6286500" y="2286000"/>
                </a:cubicBezTo>
                <a:cubicBezTo>
                  <a:pt x="6215062" y="2290762"/>
                  <a:pt x="6143345" y="2292381"/>
                  <a:pt x="6072187" y="2300287"/>
                </a:cubicBezTo>
                <a:cubicBezTo>
                  <a:pt x="6057219" y="2301950"/>
                  <a:pt x="6043936" y="2310922"/>
                  <a:pt x="6029325" y="2314575"/>
                </a:cubicBezTo>
                <a:cubicBezTo>
                  <a:pt x="6005766" y="2320465"/>
                  <a:pt x="5981984" y="2325850"/>
                  <a:pt x="5957887" y="2328862"/>
                </a:cubicBezTo>
                <a:cubicBezTo>
                  <a:pt x="5905690" y="2335387"/>
                  <a:pt x="5853112" y="2338387"/>
                  <a:pt x="5800725" y="2343150"/>
                </a:cubicBezTo>
                <a:lnTo>
                  <a:pt x="4143375" y="2328862"/>
                </a:lnTo>
                <a:cubicBezTo>
                  <a:pt x="4090778" y="2328034"/>
                  <a:pt x="4038816" y="2314575"/>
                  <a:pt x="3986212" y="2314575"/>
                </a:cubicBezTo>
                <a:lnTo>
                  <a:pt x="1457325" y="2328862"/>
                </a:lnTo>
                <a:cubicBezTo>
                  <a:pt x="1285875" y="2324100"/>
                  <a:pt x="1114287" y="2322932"/>
                  <a:pt x="942975" y="2314575"/>
                </a:cubicBezTo>
                <a:cubicBezTo>
                  <a:pt x="918720" y="2313392"/>
                  <a:pt x="895430" y="2304631"/>
                  <a:pt x="871537" y="2300287"/>
                </a:cubicBezTo>
                <a:cubicBezTo>
                  <a:pt x="843035" y="2295105"/>
                  <a:pt x="814387" y="2290762"/>
                  <a:pt x="785812" y="2286000"/>
                </a:cubicBezTo>
                <a:cubicBezTo>
                  <a:pt x="641804" y="2237995"/>
                  <a:pt x="865151" y="2311230"/>
                  <a:pt x="685800" y="2257425"/>
                </a:cubicBezTo>
                <a:cubicBezTo>
                  <a:pt x="656950" y="2248770"/>
                  <a:pt x="628650" y="2238375"/>
                  <a:pt x="600075" y="2228850"/>
                </a:cubicBezTo>
                <a:cubicBezTo>
                  <a:pt x="585787" y="2224087"/>
                  <a:pt x="571823" y="2218215"/>
                  <a:pt x="557212" y="2214562"/>
                </a:cubicBezTo>
                <a:cubicBezTo>
                  <a:pt x="428302" y="2182334"/>
                  <a:pt x="480169" y="2198406"/>
                  <a:pt x="400050" y="2171700"/>
                </a:cubicBezTo>
                <a:cubicBezTo>
                  <a:pt x="371475" y="2152650"/>
                  <a:pt x="338609" y="2138834"/>
                  <a:pt x="314325" y="2114550"/>
                </a:cubicBezTo>
                <a:cubicBezTo>
                  <a:pt x="300037" y="2100262"/>
                  <a:pt x="284397" y="2087209"/>
                  <a:pt x="271462" y="2071687"/>
                </a:cubicBezTo>
                <a:cubicBezTo>
                  <a:pt x="171997" y="1952329"/>
                  <a:pt x="325257" y="2111197"/>
                  <a:pt x="200025" y="1985962"/>
                </a:cubicBezTo>
                <a:cubicBezTo>
                  <a:pt x="195262" y="1971675"/>
                  <a:pt x="192472" y="1956570"/>
                  <a:pt x="185737" y="1943100"/>
                </a:cubicBezTo>
                <a:cubicBezTo>
                  <a:pt x="178058" y="1927741"/>
                  <a:pt x="162592" y="1916527"/>
                  <a:pt x="157162" y="1900237"/>
                </a:cubicBezTo>
                <a:cubicBezTo>
                  <a:pt x="148001" y="1872754"/>
                  <a:pt x="151516" y="1842162"/>
                  <a:pt x="142875" y="1814512"/>
                </a:cubicBezTo>
                <a:cubicBezTo>
                  <a:pt x="127575" y="1765553"/>
                  <a:pt x="98166" y="1721399"/>
                  <a:pt x="85725" y="1671637"/>
                </a:cubicBezTo>
                <a:cubicBezTo>
                  <a:pt x="66271" y="1593824"/>
                  <a:pt x="80219" y="1632050"/>
                  <a:pt x="42862" y="1557337"/>
                </a:cubicBezTo>
                <a:cubicBezTo>
                  <a:pt x="9677" y="1424592"/>
                  <a:pt x="49318" y="1589619"/>
                  <a:pt x="14287" y="1414462"/>
                </a:cubicBezTo>
                <a:cubicBezTo>
                  <a:pt x="10436" y="1395207"/>
                  <a:pt x="4762" y="1376362"/>
                  <a:pt x="0" y="1357312"/>
                </a:cubicBezTo>
                <a:cubicBezTo>
                  <a:pt x="4762" y="1285875"/>
                  <a:pt x="4162" y="1213876"/>
                  <a:pt x="14287" y="1143000"/>
                </a:cubicBezTo>
                <a:cubicBezTo>
                  <a:pt x="29030" y="1039796"/>
                  <a:pt x="37135" y="1083015"/>
                  <a:pt x="71437" y="1014412"/>
                </a:cubicBezTo>
                <a:cubicBezTo>
                  <a:pt x="78172" y="1000942"/>
                  <a:pt x="79792" y="985393"/>
                  <a:pt x="85725" y="971550"/>
                </a:cubicBezTo>
                <a:cubicBezTo>
                  <a:pt x="118385" y="895345"/>
                  <a:pt x="109439" y="938555"/>
                  <a:pt x="128587" y="871537"/>
                </a:cubicBezTo>
                <a:cubicBezTo>
                  <a:pt x="133981" y="852656"/>
                  <a:pt x="134093" y="831950"/>
                  <a:pt x="142875" y="814387"/>
                </a:cubicBezTo>
                <a:cubicBezTo>
                  <a:pt x="158234" y="783670"/>
                  <a:pt x="180975" y="757237"/>
                  <a:pt x="200025" y="728662"/>
                </a:cubicBezTo>
                <a:cubicBezTo>
                  <a:pt x="209550" y="714375"/>
                  <a:pt x="216458" y="697942"/>
                  <a:pt x="228600" y="685800"/>
                </a:cubicBezTo>
                <a:cubicBezTo>
                  <a:pt x="242887" y="671512"/>
                  <a:pt x="259057" y="658886"/>
                  <a:pt x="271462" y="642937"/>
                </a:cubicBezTo>
                <a:cubicBezTo>
                  <a:pt x="351703" y="539769"/>
                  <a:pt x="289569" y="570226"/>
                  <a:pt x="371475" y="542925"/>
                </a:cubicBezTo>
                <a:cubicBezTo>
                  <a:pt x="419645" y="470670"/>
                  <a:pt x="373901" y="520280"/>
                  <a:pt x="442912" y="485775"/>
                </a:cubicBezTo>
                <a:cubicBezTo>
                  <a:pt x="458271" y="478096"/>
                  <a:pt x="454819" y="461962"/>
                  <a:pt x="457200" y="45720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A80B724-A7DD-F846-83F2-EE37FC8434A2}"/>
              </a:ext>
            </a:extLst>
          </p:cNvPr>
          <p:cNvSpPr/>
          <p:nvPr/>
        </p:nvSpPr>
        <p:spPr>
          <a:xfrm>
            <a:off x="4757738" y="186634"/>
            <a:ext cx="6843712" cy="4628254"/>
          </a:xfrm>
          <a:custGeom>
            <a:avLst/>
            <a:gdLst>
              <a:gd name="connsiteX0" fmla="*/ 442912 w 6843712"/>
              <a:gd name="connsiteY0" fmla="*/ 70541 h 4628254"/>
              <a:gd name="connsiteX1" fmla="*/ 442912 w 6843712"/>
              <a:gd name="connsiteY1" fmla="*/ 70541 h 4628254"/>
              <a:gd name="connsiteX2" fmla="*/ 571500 w 6843712"/>
              <a:gd name="connsiteY2" fmla="*/ 84829 h 4628254"/>
              <a:gd name="connsiteX3" fmla="*/ 614362 w 6843712"/>
              <a:gd name="connsiteY3" fmla="*/ 70541 h 4628254"/>
              <a:gd name="connsiteX4" fmla="*/ 742950 w 6843712"/>
              <a:gd name="connsiteY4" fmla="*/ 56254 h 4628254"/>
              <a:gd name="connsiteX5" fmla="*/ 1414462 w 6843712"/>
              <a:gd name="connsiteY5" fmla="*/ 27679 h 4628254"/>
              <a:gd name="connsiteX6" fmla="*/ 2586037 w 6843712"/>
              <a:gd name="connsiteY6" fmla="*/ 27679 h 4628254"/>
              <a:gd name="connsiteX7" fmla="*/ 2657475 w 6843712"/>
              <a:gd name="connsiteY7" fmla="*/ 41966 h 4628254"/>
              <a:gd name="connsiteX8" fmla="*/ 5514975 w 6843712"/>
              <a:gd name="connsiteY8" fmla="*/ 27679 h 4628254"/>
              <a:gd name="connsiteX9" fmla="*/ 5815012 w 6843712"/>
              <a:gd name="connsiteY9" fmla="*/ 56254 h 4628254"/>
              <a:gd name="connsiteX10" fmla="*/ 6143625 w 6843712"/>
              <a:gd name="connsiteY10" fmla="*/ 70541 h 4628254"/>
              <a:gd name="connsiteX11" fmla="*/ 6229350 w 6843712"/>
              <a:gd name="connsiteY11" fmla="*/ 99116 h 4628254"/>
              <a:gd name="connsiteX12" fmla="*/ 6272212 w 6843712"/>
              <a:gd name="connsiteY12" fmla="*/ 113404 h 4628254"/>
              <a:gd name="connsiteX13" fmla="*/ 6315075 w 6843712"/>
              <a:gd name="connsiteY13" fmla="*/ 156266 h 4628254"/>
              <a:gd name="connsiteX14" fmla="*/ 6372225 w 6843712"/>
              <a:gd name="connsiteY14" fmla="*/ 241991 h 4628254"/>
              <a:gd name="connsiteX15" fmla="*/ 6457950 w 6843712"/>
              <a:gd name="connsiteY15" fmla="*/ 270566 h 4628254"/>
              <a:gd name="connsiteX16" fmla="*/ 6486525 w 6843712"/>
              <a:gd name="connsiteY16" fmla="*/ 370579 h 4628254"/>
              <a:gd name="connsiteX17" fmla="*/ 6515100 w 6843712"/>
              <a:gd name="connsiteY17" fmla="*/ 427729 h 4628254"/>
              <a:gd name="connsiteX18" fmla="*/ 6557962 w 6843712"/>
              <a:gd name="connsiteY18" fmla="*/ 556316 h 4628254"/>
              <a:gd name="connsiteX19" fmla="*/ 6572250 w 6843712"/>
              <a:gd name="connsiteY19" fmla="*/ 599179 h 4628254"/>
              <a:gd name="connsiteX20" fmla="*/ 6629400 w 6843712"/>
              <a:gd name="connsiteY20" fmla="*/ 684904 h 4628254"/>
              <a:gd name="connsiteX21" fmla="*/ 6643687 w 6843712"/>
              <a:gd name="connsiteY21" fmla="*/ 727766 h 4628254"/>
              <a:gd name="connsiteX22" fmla="*/ 6700837 w 6843712"/>
              <a:gd name="connsiteY22" fmla="*/ 813491 h 4628254"/>
              <a:gd name="connsiteX23" fmla="*/ 6743700 w 6843712"/>
              <a:gd name="connsiteY23" fmla="*/ 956366 h 4628254"/>
              <a:gd name="connsiteX24" fmla="*/ 6757987 w 6843712"/>
              <a:gd name="connsiteY24" fmla="*/ 1084954 h 4628254"/>
              <a:gd name="connsiteX25" fmla="*/ 6772275 w 6843712"/>
              <a:gd name="connsiteY25" fmla="*/ 1127816 h 4628254"/>
              <a:gd name="connsiteX26" fmla="*/ 6786562 w 6843712"/>
              <a:gd name="connsiteY26" fmla="*/ 1227829 h 4628254"/>
              <a:gd name="connsiteX27" fmla="*/ 6815137 w 6843712"/>
              <a:gd name="connsiteY27" fmla="*/ 1356416 h 4628254"/>
              <a:gd name="connsiteX28" fmla="*/ 6843712 w 6843712"/>
              <a:gd name="connsiteY28" fmla="*/ 1513579 h 4628254"/>
              <a:gd name="connsiteX29" fmla="*/ 6829425 w 6843712"/>
              <a:gd name="connsiteY29" fmla="*/ 2327966 h 4628254"/>
              <a:gd name="connsiteX30" fmla="*/ 6815137 w 6843712"/>
              <a:gd name="connsiteY30" fmla="*/ 2370829 h 4628254"/>
              <a:gd name="connsiteX31" fmla="*/ 6800850 w 6843712"/>
              <a:gd name="connsiteY31" fmla="*/ 2427979 h 4628254"/>
              <a:gd name="connsiteX32" fmla="*/ 6786562 w 6843712"/>
              <a:gd name="connsiteY32" fmla="*/ 2913754 h 4628254"/>
              <a:gd name="connsiteX33" fmla="*/ 6772275 w 6843712"/>
              <a:gd name="connsiteY33" fmla="*/ 2985191 h 4628254"/>
              <a:gd name="connsiteX34" fmla="*/ 6729412 w 6843712"/>
              <a:gd name="connsiteY34" fmla="*/ 3170929 h 4628254"/>
              <a:gd name="connsiteX35" fmla="*/ 6715125 w 6843712"/>
              <a:gd name="connsiteY35" fmla="*/ 3256654 h 4628254"/>
              <a:gd name="connsiteX36" fmla="*/ 6700837 w 6843712"/>
              <a:gd name="connsiteY36" fmla="*/ 3413816 h 4628254"/>
              <a:gd name="connsiteX37" fmla="*/ 6672262 w 6843712"/>
              <a:gd name="connsiteY37" fmla="*/ 3528116 h 4628254"/>
              <a:gd name="connsiteX38" fmla="*/ 6657975 w 6843712"/>
              <a:gd name="connsiteY38" fmla="*/ 3585266 h 4628254"/>
              <a:gd name="connsiteX39" fmla="*/ 6643687 w 6843712"/>
              <a:gd name="connsiteY39" fmla="*/ 3670991 h 4628254"/>
              <a:gd name="connsiteX40" fmla="*/ 6615112 w 6843712"/>
              <a:gd name="connsiteY40" fmla="*/ 3756716 h 4628254"/>
              <a:gd name="connsiteX41" fmla="*/ 6600825 w 6843712"/>
              <a:gd name="connsiteY41" fmla="*/ 3799579 h 4628254"/>
              <a:gd name="connsiteX42" fmla="*/ 6557962 w 6843712"/>
              <a:gd name="connsiteY42" fmla="*/ 3828154 h 4628254"/>
              <a:gd name="connsiteX43" fmla="*/ 6443662 w 6843712"/>
              <a:gd name="connsiteY43" fmla="*/ 3928166 h 4628254"/>
              <a:gd name="connsiteX44" fmla="*/ 6357937 w 6843712"/>
              <a:gd name="connsiteY44" fmla="*/ 3985316 h 4628254"/>
              <a:gd name="connsiteX45" fmla="*/ 6315075 w 6843712"/>
              <a:gd name="connsiteY45" fmla="*/ 3999604 h 4628254"/>
              <a:gd name="connsiteX46" fmla="*/ 6272212 w 6843712"/>
              <a:gd name="connsiteY46" fmla="*/ 4042466 h 4628254"/>
              <a:gd name="connsiteX47" fmla="*/ 6229350 w 6843712"/>
              <a:gd name="connsiteY47" fmla="*/ 4071041 h 4628254"/>
              <a:gd name="connsiteX48" fmla="*/ 6200775 w 6843712"/>
              <a:gd name="connsiteY48" fmla="*/ 4113904 h 4628254"/>
              <a:gd name="connsiteX49" fmla="*/ 6157912 w 6843712"/>
              <a:gd name="connsiteY49" fmla="*/ 4142479 h 4628254"/>
              <a:gd name="connsiteX50" fmla="*/ 6115050 w 6843712"/>
              <a:gd name="connsiteY50" fmla="*/ 4185341 h 4628254"/>
              <a:gd name="connsiteX51" fmla="*/ 6029325 w 6843712"/>
              <a:gd name="connsiteY51" fmla="*/ 4242491 h 4628254"/>
              <a:gd name="connsiteX52" fmla="*/ 5886450 w 6843712"/>
              <a:gd name="connsiteY52" fmla="*/ 4356791 h 4628254"/>
              <a:gd name="connsiteX53" fmla="*/ 5757862 w 6843712"/>
              <a:gd name="connsiteY53" fmla="*/ 4442516 h 4628254"/>
              <a:gd name="connsiteX54" fmla="*/ 5715000 w 6843712"/>
              <a:gd name="connsiteY54" fmla="*/ 4471091 h 4628254"/>
              <a:gd name="connsiteX55" fmla="*/ 5614987 w 6843712"/>
              <a:gd name="connsiteY55" fmla="*/ 4499666 h 4628254"/>
              <a:gd name="connsiteX56" fmla="*/ 5543550 w 6843712"/>
              <a:gd name="connsiteY56" fmla="*/ 4513954 h 4628254"/>
              <a:gd name="connsiteX57" fmla="*/ 5500687 w 6843712"/>
              <a:gd name="connsiteY57" fmla="*/ 4528241 h 4628254"/>
              <a:gd name="connsiteX58" fmla="*/ 5272087 w 6843712"/>
              <a:gd name="connsiteY58" fmla="*/ 4542529 h 4628254"/>
              <a:gd name="connsiteX59" fmla="*/ 5172075 w 6843712"/>
              <a:gd name="connsiteY59" fmla="*/ 4556816 h 4628254"/>
              <a:gd name="connsiteX60" fmla="*/ 5129212 w 6843712"/>
              <a:gd name="connsiteY60" fmla="*/ 4571104 h 4628254"/>
              <a:gd name="connsiteX61" fmla="*/ 4986337 w 6843712"/>
              <a:gd name="connsiteY61" fmla="*/ 4585391 h 4628254"/>
              <a:gd name="connsiteX62" fmla="*/ 4872037 w 6843712"/>
              <a:gd name="connsiteY62" fmla="*/ 4599679 h 4628254"/>
              <a:gd name="connsiteX63" fmla="*/ 4643437 w 6843712"/>
              <a:gd name="connsiteY63" fmla="*/ 4628254 h 4628254"/>
              <a:gd name="connsiteX64" fmla="*/ 3900487 w 6843712"/>
              <a:gd name="connsiteY64" fmla="*/ 4613966 h 4628254"/>
              <a:gd name="connsiteX65" fmla="*/ 3729037 w 6843712"/>
              <a:gd name="connsiteY65" fmla="*/ 4585391 h 4628254"/>
              <a:gd name="connsiteX66" fmla="*/ 3686175 w 6843712"/>
              <a:gd name="connsiteY66" fmla="*/ 4571104 h 4628254"/>
              <a:gd name="connsiteX67" fmla="*/ 3443287 w 6843712"/>
              <a:gd name="connsiteY67" fmla="*/ 4542529 h 4628254"/>
              <a:gd name="connsiteX68" fmla="*/ 3328987 w 6843712"/>
              <a:gd name="connsiteY68" fmla="*/ 4513954 h 4628254"/>
              <a:gd name="connsiteX69" fmla="*/ 3214687 w 6843712"/>
              <a:gd name="connsiteY69" fmla="*/ 4485379 h 4628254"/>
              <a:gd name="connsiteX70" fmla="*/ 3043237 w 6843712"/>
              <a:gd name="connsiteY70" fmla="*/ 4428229 h 4628254"/>
              <a:gd name="connsiteX71" fmla="*/ 2914650 w 6843712"/>
              <a:gd name="connsiteY71" fmla="*/ 4385366 h 4628254"/>
              <a:gd name="connsiteX72" fmla="*/ 2871787 w 6843712"/>
              <a:gd name="connsiteY72" fmla="*/ 4371079 h 4628254"/>
              <a:gd name="connsiteX73" fmla="*/ 2814637 w 6843712"/>
              <a:gd name="connsiteY73" fmla="*/ 4342504 h 4628254"/>
              <a:gd name="connsiteX74" fmla="*/ 2771775 w 6843712"/>
              <a:gd name="connsiteY74" fmla="*/ 4313929 h 4628254"/>
              <a:gd name="connsiteX75" fmla="*/ 2728912 w 6843712"/>
              <a:gd name="connsiteY75" fmla="*/ 4299641 h 4628254"/>
              <a:gd name="connsiteX76" fmla="*/ 2686050 w 6843712"/>
              <a:gd name="connsiteY76" fmla="*/ 4256779 h 4628254"/>
              <a:gd name="connsiteX77" fmla="*/ 2643187 w 6843712"/>
              <a:gd name="connsiteY77" fmla="*/ 4242491 h 4628254"/>
              <a:gd name="connsiteX78" fmla="*/ 2543175 w 6843712"/>
              <a:gd name="connsiteY78" fmla="*/ 4199629 h 4628254"/>
              <a:gd name="connsiteX79" fmla="*/ 2343150 w 6843712"/>
              <a:gd name="connsiteY79" fmla="*/ 4085329 h 4628254"/>
              <a:gd name="connsiteX80" fmla="*/ 2286000 w 6843712"/>
              <a:gd name="connsiteY80" fmla="*/ 4056754 h 4628254"/>
              <a:gd name="connsiteX81" fmla="*/ 2171700 w 6843712"/>
              <a:gd name="connsiteY81" fmla="*/ 4013891 h 4628254"/>
              <a:gd name="connsiteX82" fmla="*/ 2085975 w 6843712"/>
              <a:gd name="connsiteY82" fmla="*/ 3985316 h 4628254"/>
              <a:gd name="connsiteX83" fmla="*/ 2014537 w 6843712"/>
              <a:gd name="connsiteY83" fmla="*/ 3956741 h 4628254"/>
              <a:gd name="connsiteX84" fmla="*/ 1957387 w 6843712"/>
              <a:gd name="connsiteY84" fmla="*/ 3928166 h 4628254"/>
              <a:gd name="connsiteX85" fmla="*/ 1814512 w 6843712"/>
              <a:gd name="connsiteY85" fmla="*/ 3885304 h 4628254"/>
              <a:gd name="connsiteX86" fmla="*/ 1700212 w 6843712"/>
              <a:gd name="connsiteY86" fmla="*/ 3842441 h 4628254"/>
              <a:gd name="connsiteX87" fmla="*/ 1643062 w 6843712"/>
              <a:gd name="connsiteY87" fmla="*/ 3813866 h 4628254"/>
              <a:gd name="connsiteX88" fmla="*/ 1585912 w 6843712"/>
              <a:gd name="connsiteY88" fmla="*/ 3799579 h 4628254"/>
              <a:gd name="connsiteX89" fmla="*/ 1471612 w 6843712"/>
              <a:gd name="connsiteY89" fmla="*/ 3756716 h 4628254"/>
              <a:gd name="connsiteX90" fmla="*/ 1371600 w 6843712"/>
              <a:gd name="connsiteY90" fmla="*/ 3699566 h 4628254"/>
              <a:gd name="connsiteX91" fmla="*/ 1328737 w 6843712"/>
              <a:gd name="connsiteY91" fmla="*/ 3685279 h 4628254"/>
              <a:gd name="connsiteX92" fmla="*/ 1243012 w 6843712"/>
              <a:gd name="connsiteY92" fmla="*/ 3628129 h 4628254"/>
              <a:gd name="connsiteX93" fmla="*/ 1200150 w 6843712"/>
              <a:gd name="connsiteY93" fmla="*/ 3599554 h 4628254"/>
              <a:gd name="connsiteX94" fmla="*/ 1128712 w 6843712"/>
              <a:gd name="connsiteY94" fmla="*/ 3513829 h 4628254"/>
              <a:gd name="connsiteX95" fmla="*/ 1071562 w 6843712"/>
              <a:gd name="connsiteY95" fmla="*/ 3470966 h 4628254"/>
              <a:gd name="connsiteX96" fmla="*/ 1028700 w 6843712"/>
              <a:gd name="connsiteY96" fmla="*/ 3442391 h 4628254"/>
              <a:gd name="connsiteX97" fmla="*/ 957262 w 6843712"/>
              <a:gd name="connsiteY97" fmla="*/ 3356666 h 4628254"/>
              <a:gd name="connsiteX98" fmla="*/ 914400 w 6843712"/>
              <a:gd name="connsiteY98" fmla="*/ 3328091 h 4628254"/>
              <a:gd name="connsiteX99" fmla="*/ 842962 w 6843712"/>
              <a:gd name="connsiteY99" fmla="*/ 3242366 h 4628254"/>
              <a:gd name="connsiteX100" fmla="*/ 800100 w 6843712"/>
              <a:gd name="connsiteY100" fmla="*/ 3213791 h 4628254"/>
              <a:gd name="connsiteX101" fmla="*/ 771525 w 6843712"/>
              <a:gd name="connsiteY101" fmla="*/ 3170929 h 4628254"/>
              <a:gd name="connsiteX102" fmla="*/ 685800 w 6843712"/>
              <a:gd name="connsiteY102" fmla="*/ 3085204 h 4628254"/>
              <a:gd name="connsiteX103" fmla="*/ 642937 w 6843712"/>
              <a:gd name="connsiteY103" fmla="*/ 3028054 h 4628254"/>
              <a:gd name="connsiteX104" fmla="*/ 614362 w 6843712"/>
              <a:gd name="connsiteY104" fmla="*/ 2985191 h 4628254"/>
              <a:gd name="connsiteX105" fmla="*/ 571500 w 6843712"/>
              <a:gd name="connsiteY105" fmla="*/ 2942329 h 4628254"/>
              <a:gd name="connsiteX106" fmla="*/ 528637 w 6843712"/>
              <a:gd name="connsiteY106" fmla="*/ 2870891 h 4628254"/>
              <a:gd name="connsiteX107" fmla="*/ 514350 w 6843712"/>
              <a:gd name="connsiteY107" fmla="*/ 2828029 h 4628254"/>
              <a:gd name="connsiteX108" fmla="*/ 414337 w 6843712"/>
              <a:gd name="connsiteY108" fmla="*/ 2699441 h 4628254"/>
              <a:gd name="connsiteX109" fmla="*/ 357187 w 6843712"/>
              <a:gd name="connsiteY109" fmla="*/ 2613716 h 4628254"/>
              <a:gd name="connsiteX110" fmla="*/ 314325 w 6843712"/>
              <a:gd name="connsiteY110" fmla="*/ 2513704 h 4628254"/>
              <a:gd name="connsiteX111" fmla="*/ 271462 w 6843712"/>
              <a:gd name="connsiteY111" fmla="*/ 2456554 h 4628254"/>
              <a:gd name="connsiteX112" fmla="*/ 242887 w 6843712"/>
              <a:gd name="connsiteY112" fmla="*/ 2370829 h 4628254"/>
              <a:gd name="connsiteX113" fmla="*/ 228600 w 6843712"/>
              <a:gd name="connsiteY113" fmla="*/ 2313679 h 4628254"/>
              <a:gd name="connsiteX114" fmla="*/ 200025 w 6843712"/>
              <a:gd name="connsiteY114" fmla="*/ 2270816 h 4628254"/>
              <a:gd name="connsiteX115" fmla="*/ 157162 w 6843712"/>
              <a:gd name="connsiteY115" fmla="*/ 2099366 h 4628254"/>
              <a:gd name="connsiteX116" fmla="*/ 142875 w 6843712"/>
              <a:gd name="connsiteY116" fmla="*/ 2042216 h 4628254"/>
              <a:gd name="connsiteX117" fmla="*/ 114300 w 6843712"/>
              <a:gd name="connsiteY117" fmla="*/ 1927916 h 4628254"/>
              <a:gd name="connsiteX118" fmla="*/ 100012 w 6843712"/>
              <a:gd name="connsiteY118" fmla="*/ 1827904 h 4628254"/>
              <a:gd name="connsiteX119" fmla="*/ 85725 w 6843712"/>
              <a:gd name="connsiteY119" fmla="*/ 1785041 h 4628254"/>
              <a:gd name="connsiteX120" fmla="*/ 71437 w 6843712"/>
              <a:gd name="connsiteY120" fmla="*/ 1713604 h 4628254"/>
              <a:gd name="connsiteX121" fmla="*/ 57150 w 6843712"/>
              <a:gd name="connsiteY121" fmla="*/ 1627879 h 4628254"/>
              <a:gd name="connsiteX122" fmla="*/ 28575 w 6843712"/>
              <a:gd name="connsiteY122" fmla="*/ 1513579 h 4628254"/>
              <a:gd name="connsiteX123" fmla="*/ 0 w 6843712"/>
              <a:gd name="connsiteY123" fmla="*/ 1384991 h 4628254"/>
              <a:gd name="connsiteX124" fmla="*/ 14287 w 6843712"/>
              <a:gd name="connsiteY124" fmla="*/ 1284979 h 4628254"/>
              <a:gd name="connsiteX125" fmla="*/ 100012 w 6843712"/>
              <a:gd name="connsiteY125" fmla="*/ 1227829 h 4628254"/>
              <a:gd name="connsiteX126" fmla="*/ 100012 w 6843712"/>
              <a:gd name="connsiteY126" fmla="*/ 1127816 h 4628254"/>
              <a:gd name="connsiteX127" fmla="*/ 114300 w 6843712"/>
              <a:gd name="connsiteY127" fmla="*/ 742054 h 4628254"/>
              <a:gd name="connsiteX128" fmla="*/ 128587 w 6843712"/>
              <a:gd name="connsiteY128" fmla="*/ 684904 h 4628254"/>
              <a:gd name="connsiteX129" fmla="*/ 157162 w 6843712"/>
              <a:gd name="connsiteY129" fmla="*/ 599179 h 4628254"/>
              <a:gd name="connsiteX130" fmla="*/ 171450 w 6843712"/>
              <a:gd name="connsiteY130" fmla="*/ 556316 h 4628254"/>
              <a:gd name="connsiteX131" fmla="*/ 200025 w 6843712"/>
              <a:gd name="connsiteY131" fmla="*/ 499166 h 4628254"/>
              <a:gd name="connsiteX132" fmla="*/ 228600 w 6843712"/>
              <a:gd name="connsiteY132" fmla="*/ 399154 h 4628254"/>
              <a:gd name="connsiteX133" fmla="*/ 257175 w 6843712"/>
              <a:gd name="connsiteY133" fmla="*/ 342004 h 4628254"/>
              <a:gd name="connsiteX134" fmla="*/ 271462 w 6843712"/>
              <a:gd name="connsiteY134" fmla="*/ 299141 h 4628254"/>
              <a:gd name="connsiteX135" fmla="*/ 300037 w 6843712"/>
              <a:gd name="connsiteY135" fmla="*/ 256279 h 4628254"/>
              <a:gd name="connsiteX136" fmla="*/ 314325 w 6843712"/>
              <a:gd name="connsiteY136" fmla="*/ 213416 h 4628254"/>
              <a:gd name="connsiteX137" fmla="*/ 357187 w 6843712"/>
              <a:gd name="connsiteY137" fmla="*/ 170554 h 4628254"/>
              <a:gd name="connsiteX138" fmla="*/ 385762 w 6843712"/>
              <a:gd name="connsiteY138" fmla="*/ 127691 h 4628254"/>
              <a:gd name="connsiteX139" fmla="*/ 442912 w 6843712"/>
              <a:gd name="connsiteY139" fmla="*/ 70541 h 46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843712" h="4628254">
                <a:moveTo>
                  <a:pt x="442912" y="70541"/>
                </a:moveTo>
                <a:lnTo>
                  <a:pt x="442912" y="70541"/>
                </a:lnTo>
                <a:cubicBezTo>
                  <a:pt x="485775" y="75304"/>
                  <a:pt x="528374" y="84829"/>
                  <a:pt x="571500" y="84829"/>
                </a:cubicBezTo>
                <a:cubicBezTo>
                  <a:pt x="586560" y="84829"/>
                  <a:pt x="599507" y="73017"/>
                  <a:pt x="614362" y="70541"/>
                </a:cubicBezTo>
                <a:cubicBezTo>
                  <a:pt x="656902" y="63451"/>
                  <a:pt x="699961" y="59693"/>
                  <a:pt x="742950" y="56254"/>
                </a:cubicBezTo>
                <a:cubicBezTo>
                  <a:pt x="981163" y="37197"/>
                  <a:pt x="1161872" y="35827"/>
                  <a:pt x="1414462" y="27679"/>
                </a:cubicBezTo>
                <a:cubicBezTo>
                  <a:pt x="1884155" y="-19292"/>
                  <a:pt x="1612750" y="2399"/>
                  <a:pt x="2586037" y="27679"/>
                </a:cubicBezTo>
                <a:cubicBezTo>
                  <a:pt x="2610313" y="28310"/>
                  <a:pt x="2633662" y="37204"/>
                  <a:pt x="2657475" y="41966"/>
                </a:cubicBezTo>
                <a:lnTo>
                  <a:pt x="5514975" y="27679"/>
                </a:lnTo>
                <a:cubicBezTo>
                  <a:pt x="5635471" y="27679"/>
                  <a:pt x="5700065" y="49070"/>
                  <a:pt x="5815012" y="56254"/>
                </a:cubicBezTo>
                <a:cubicBezTo>
                  <a:pt x="5924440" y="63093"/>
                  <a:pt x="6034087" y="65779"/>
                  <a:pt x="6143625" y="70541"/>
                </a:cubicBezTo>
                <a:lnTo>
                  <a:pt x="6229350" y="99116"/>
                </a:lnTo>
                <a:lnTo>
                  <a:pt x="6272212" y="113404"/>
                </a:lnTo>
                <a:cubicBezTo>
                  <a:pt x="6286500" y="127691"/>
                  <a:pt x="6302670" y="140317"/>
                  <a:pt x="6315075" y="156266"/>
                </a:cubicBezTo>
                <a:cubicBezTo>
                  <a:pt x="6336160" y="183375"/>
                  <a:pt x="6339644" y="231131"/>
                  <a:pt x="6372225" y="241991"/>
                </a:cubicBezTo>
                <a:lnTo>
                  <a:pt x="6457950" y="270566"/>
                </a:lnTo>
                <a:cubicBezTo>
                  <a:pt x="6465201" y="299573"/>
                  <a:pt x="6474225" y="341879"/>
                  <a:pt x="6486525" y="370579"/>
                </a:cubicBezTo>
                <a:cubicBezTo>
                  <a:pt x="6494915" y="390155"/>
                  <a:pt x="6507190" y="407954"/>
                  <a:pt x="6515100" y="427729"/>
                </a:cubicBezTo>
                <a:cubicBezTo>
                  <a:pt x="6515107" y="427746"/>
                  <a:pt x="6550815" y="534876"/>
                  <a:pt x="6557962" y="556316"/>
                </a:cubicBezTo>
                <a:cubicBezTo>
                  <a:pt x="6562725" y="570604"/>
                  <a:pt x="6563896" y="586648"/>
                  <a:pt x="6572250" y="599179"/>
                </a:cubicBezTo>
                <a:lnTo>
                  <a:pt x="6629400" y="684904"/>
                </a:lnTo>
                <a:cubicBezTo>
                  <a:pt x="6634162" y="699191"/>
                  <a:pt x="6636373" y="714601"/>
                  <a:pt x="6643687" y="727766"/>
                </a:cubicBezTo>
                <a:cubicBezTo>
                  <a:pt x="6660365" y="757787"/>
                  <a:pt x="6689977" y="780910"/>
                  <a:pt x="6700837" y="813491"/>
                </a:cubicBezTo>
                <a:cubicBezTo>
                  <a:pt x="6735622" y="917845"/>
                  <a:pt x="6722106" y="869995"/>
                  <a:pt x="6743700" y="956366"/>
                </a:cubicBezTo>
                <a:cubicBezTo>
                  <a:pt x="6748462" y="999229"/>
                  <a:pt x="6750897" y="1042414"/>
                  <a:pt x="6757987" y="1084954"/>
                </a:cubicBezTo>
                <a:cubicBezTo>
                  <a:pt x="6760463" y="1099809"/>
                  <a:pt x="6769321" y="1113048"/>
                  <a:pt x="6772275" y="1127816"/>
                </a:cubicBezTo>
                <a:cubicBezTo>
                  <a:pt x="6778879" y="1160838"/>
                  <a:pt x="6781026" y="1194611"/>
                  <a:pt x="6786562" y="1227829"/>
                </a:cubicBezTo>
                <a:cubicBezTo>
                  <a:pt x="6800921" y="1313984"/>
                  <a:pt x="6798017" y="1279376"/>
                  <a:pt x="6815137" y="1356416"/>
                </a:cubicBezTo>
                <a:cubicBezTo>
                  <a:pt x="6828453" y="1416338"/>
                  <a:pt x="6833370" y="1451525"/>
                  <a:pt x="6843712" y="1513579"/>
                </a:cubicBezTo>
                <a:cubicBezTo>
                  <a:pt x="6838950" y="1785041"/>
                  <a:pt x="6838470" y="2056613"/>
                  <a:pt x="6829425" y="2327966"/>
                </a:cubicBezTo>
                <a:cubicBezTo>
                  <a:pt x="6828923" y="2343018"/>
                  <a:pt x="6819274" y="2356348"/>
                  <a:pt x="6815137" y="2370829"/>
                </a:cubicBezTo>
                <a:cubicBezTo>
                  <a:pt x="6809743" y="2389710"/>
                  <a:pt x="6805612" y="2408929"/>
                  <a:pt x="6800850" y="2427979"/>
                </a:cubicBezTo>
                <a:cubicBezTo>
                  <a:pt x="6796087" y="2589904"/>
                  <a:pt x="6794859" y="2751972"/>
                  <a:pt x="6786562" y="2913754"/>
                </a:cubicBezTo>
                <a:cubicBezTo>
                  <a:pt x="6785318" y="2938006"/>
                  <a:pt x="6777735" y="2961529"/>
                  <a:pt x="6772275" y="2985191"/>
                </a:cubicBezTo>
                <a:cubicBezTo>
                  <a:pt x="6743208" y="3111149"/>
                  <a:pt x="6748064" y="3068340"/>
                  <a:pt x="6729412" y="3170929"/>
                </a:cubicBezTo>
                <a:cubicBezTo>
                  <a:pt x="6724230" y="3199431"/>
                  <a:pt x="6718510" y="3227883"/>
                  <a:pt x="6715125" y="3256654"/>
                </a:cubicBezTo>
                <a:cubicBezTo>
                  <a:pt x="6708979" y="3308897"/>
                  <a:pt x="6709041" y="3361856"/>
                  <a:pt x="6700837" y="3413816"/>
                </a:cubicBezTo>
                <a:cubicBezTo>
                  <a:pt x="6694712" y="3452608"/>
                  <a:pt x="6681787" y="3490016"/>
                  <a:pt x="6672262" y="3528116"/>
                </a:cubicBezTo>
                <a:cubicBezTo>
                  <a:pt x="6667500" y="3547166"/>
                  <a:pt x="6661203" y="3565897"/>
                  <a:pt x="6657975" y="3585266"/>
                </a:cubicBezTo>
                <a:cubicBezTo>
                  <a:pt x="6653212" y="3613841"/>
                  <a:pt x="6650713" y="3642887"/>
                  <a:pt x="6643687" y="3670991"/>
                </a:cubicBezTo>
                <a:cubicBezTo>
                  <a:pt x="6636382" y="3700212"/>
                  <a:pt x="6624637" y="3728141"/>
                  <a:pt x="6615112" y="3756716"/>
                </a:cubicBezTo>
                <a:cubicBezTo>
                  <a:pt x="6610350" y="3771004"/>
                  <a:pt x="6613356" y="3791225"/>
                  <a:pt x="6600825" y="3799579"/>
                </a:cubicBezTo>
                <a:lnTo>
                  <a:pt x="6557962" y="3828154"/>
                </a:lnTo>
                <a:cubicBezTo>
                  <a:pt x="6510337" y="3899591"/>
                  <a:pt x="6543675" y="3861491"/>
                  <a:pt x="6443662" y="3928166"/>
                </a:cubicBezTo>
                <a:lnTo>
                  <a:pt x="6357937" y="3985316"/>
                </a:lnTo>
                <a:lnTo>
                  <a:pt x="6315075" y="3999604"/>
                </a:lnTo>
                <a:cubicBezTo>
                  <a:pt x="6300787" y="4013891"/>
                  <a:pt x="6287734" y="4029531"/>
                  <a:pt x="6272212" y="4042466"/>
                </a:cubicBezTo>
                <a:cubicBezTo>
                  <a:pt x="6259021" y="4053459"/>
                  <a:pt x="6241492" y="4058899"/>
                  <a:pt x="6229350" y="4071041"/>
                </a:cubicBezTo>
                <a:cubicBezTo>
                  <a:pt x="6217208" y="4083183"/>
                  <a:pt x="6212917" y="4101762"/>
                  <a:pt x="6200775" y="4113904"/>
                </a:cubicBezTo>
                <a:cubicBezTo>
                  <a:pt x="6188633" y="4126046"/>
                  <a:pt x="6171104" y="4131486"/>
                  <a:pt x="6157912" y="4142479"/>
                </a:cubicBezTo>
                <a:cubicBezTo>
                  <a:pt x="6142390" y="4155414"/>
                  <a:pt x="6130999" y="4172936"/>
                  <a:pt x="6115050" y="4185341"/>
                </a:cubicBezTo>
                <a:cubicBezTo>
                  <a:pt x="6087941" y="4206425"/>
                  <a:pt x="6053609" y="4218207"/>
                  <a:pt x="6029325" y="4242491"/>
                </a:cubicBezTo>
                <a:cubicBezTo>
                  <a:pt x="5947892" y="4323924"/>
                  <a:pt x="5994590" y="4284698"/>
                  <a:pt x="5886450" y="4356791"/>
                </a:cubicBezTo>
                <a:lnTo>
                  <a:pt x="5757862" y="4442516"/>
                </a:lnTo>
                <a:cubicBezTo>
                  <a:pt x="5743575" y="4452041"/>
                  <a:pt x="5731290" y="4465661"/>
                  <a:pt x="5715000" y="4471091"/>
                </a:cubicBezTo>
                <a:cubicBezTo>
                  <a:pt x="5667263" y="4487004"/>
                  <a:pt x="5668815" y="4487704"/>
                  <a:pt x="5614987" y="4499666"/>
                </a:cubicBezTo>
                <a:cubicBezTo>
                  <a:pt x="5591281" y="4504934"/>
                  <a:pt x="5567109" y="4508064"/>
                  <a:pt x="5543550" y="4513954"/>
                </a:cubicBezTo>
                <a:cubicBezTo>
                  <a:pt x="5528939" y="4517607"/>
                  <a:pt x="5515665" y="4526664"/>
                  <a:pt x="5500687" y="4528241"/>
                </a:cubicBezTo>
                <a:cubicBezTo>
                  <a:pt x="5424758" y="4536234"/>
                  <a:pt x="5348287" y="4537766"/>
                  <a:pt x="5272087" y="4542529"/>
                </a:cubicBezTo>
                <a:cubicBezTo>
                  <a:pt x="5238750" y="4547291"/>
                  <a:pt x="5205097" y="4550212"/>
                  <a:pt x="5172075" y="4556816"/>
                </a:cubicBezTo>
                <a:cubicBezTo>
                  <a:pt x="5157307" y="4559770"/>
                  <a:pt x="5144097" y="4568814"/>
                  <a:pt x="5129212" y="4571104"/>
                </a:cubicBezTo>
                <a:cubicBezTo>
                  <a:pt x="5081906" y="4578382"/>
                  <a:pt x="5033907" y="4580105"/>
                  <a:pt x="4986337" y="4585391"/>
                </a:cubicBezTo>
                <a:cubicBezTo>
                  <a:pt x="4948175" y="4589631"/>
                  <a:pt x="4910199" y="4595439"/>
                  <a:pt x="4872037" y="4599679"/>
                </a:cubicBezTo>
                <a:cubicBezTo>
                  <a:pt x="4665989" y="4622573"/>
                  <a:pt x="4797162" y="4602632"/>
                  <a:pt x="4643437" y="4628254"/>
                </a:cubicBezTo>
                <a:cubicBezTo>
                  <a:pt x="4395787" y="4623491"/>
                  <a:pt x="4147911" y="4625564"/>
                  <a:pt x="3900487" y="4613966"/>
                </a:cubicBezTo>
                <a:cubicBezTo>
                  <a:pt x="3842612" y="4611253"/>
                  <a:pt x="3784002" y="4603712"/>
                  <a:pt x="3729037" y="4585391"/>
                </a:cubicBezTo>
                <a:cubicBezTo>
                  <a:pt x="3714750" y="4580629"/>
                  <a:pt x="3701084" y="4573234"/>
                  <a:pt x="3686175" y="4571104"/>
                </a:cubicBezTo>
                <a:cubicBezTo>
                  <a:pt x="3349379" y="4522990"/>
                  <a:pt x="3663937" y="4582647"/>
                  <a:pt x="3443287" y="4542529"/>
                </a:cubicBezTo>
                <a:cubicBezTo>
                  <a:pt x="3303501" y="4517113"/>
                  <a:pt x="3428118" y="4540989"/>
                  <a:pt x="3328987" y="4513954"/>
                </a:cubicBezTo>
                <a:cubicBezTo>
                  <a:pt x="3291098" y="4503621"/>
                  <a:pt x="3251944" y="4497798"/>
                  <a:pt x="3214687" y="4485379"/>
                </a:cubicBezTo>
                <a:lnTo>
                  <a:pt x="3043237" y="4428229"/>
                </a:lnTo>
                <a:lnTo>
                  <a:pt x="2914650" y="4385366"/>
                </a:lnTo>
                <a:cubicBezTo>
                  <a:pt x="2900362" y="4380603"/>
                  <a:pt x="2885257" y="4377814"/>
                  <a:pt x="2871787" y="4371079"/>
                </a:cubicBezTo>
                <a:cubicBezTo>
                  <a:pt x="2852737" y="4361554"/>
                  <a:pt x="2833129" y="4353071"/>
                  <a:pt x="2814637" y="4342504"/>
                </a:cubicBezTo>
                <a:cubicBezTo>
                  <a:pt x="2799728" y="4333985"/>
                  <a:pt x="2787133" y="4321608"/>
                  <a:pt x="2771775" y="4313929"/>
                </a:cubicBezTo>
                <a:cubicBezTo>
                  <a:pt x="2758304" y="4307194"/>
                  <a:pt x="2743200" y="4304404"/>
                  <a:pt x="2728912" y="4299641"/>
                </a:cubicBezTo>
                <a:cubicBezTo>
                  <a:pt x="2714625" y="4285354"/>
                  <a:pt x="2702862" y="4267987"/>
                  <a:pt x="2686050" y="4256779"/>
                </a:cubicBezTo>
                <a:cubicBezTo>
                  <a:pt x="2673519" y="4248425"/>
                  <a:pt x="2656658" y="4249226"/>
                  <a:pt x="2643187" y="4242491"/>
                </a:cubicBezTo>
                <a:cubicBezTo>
                  <a:pt x="2544522" y="4193158"/>
                  <a:pt x="2662114" y="4229363"/>
                  <a:pt x="2543175" y="4199629"/>
                </a:cubicBezTo>
                <a:cubicBezTo>
                  <a:pt x="2422007" y="4118850"/>
                  <a:pt x="2488167" y="4157838"/>
                  <a:pt x="2343150" y="4085329"/>
                </a:cubicBezTo>
                <a:cubicBezTo>
                  <a:pt x="2324100" y="4075804"/>
                  <a:pt x="2306663" y="4061920"/>
                  <a:pt x="2286000" y="4056754"/>
                </a:cubicBezTo>
                <a:cubicBezTo>
                  <a:pt x="2162263" y="4025819"/>
                  <a:pt x="2296225" y="4063701"/>
                  <a:pt x="2171700" y="4013891"/>
                </a:cubicBezTo>
                <a:cubicBezTo>
                  <a:pt x="2143734" y="4002704"/>
                  <a:pt x="2113941" y="3996502"/>
                  <a:pt x="2085975" y="3985316"/>
                </a:cubicBezTo>
                <a:cubicBezTo>
                  <a:pt x="2062162" y="3975791"/>
                  <a:pt x="2037974" y="3967157"/>
                  <a:pt x="2014537" y="3956741"/>
                </a:cubicBezTo>
                <a:cubicBezTo>
                  <a:pt x="1995074" y="3948091"/>
                  <a:pt x="1977162" y="3936076"/>
                  <a:pt x="1957387" y="3928166"/>
                </a:cubicBezTo>
                <a:cubicBezTo>
                  <a:pt x="1872492" y="3894208"/>
                  <a:pt x="1888198" y="3906357"/>
                  <a:pt x="1814512" y="3885304"/>
                </a:cubicBezTo>
                <a:cubicBezTo>
                  <a:pt x="1781529" y="3875880"/>
                  <a:pt x="1727375" y="3854514"/>
                  <a:pt x="1700212" y="3842441"/>
                </a:cubicBezTo>
                <a:cubicBezTo>
                  <a:pt x="1680749" y="3833791"/>
                  <a:pt x="1663004" y="3821344"/>
                  <a:pt x="1643062" y="3813866"/>
                </a:cubicBezTo>
                <a:cubicBezTo>
                  <a:pt x="1624676" y="3806971"/>
                  <a:pt x="1604962" y="3804341"/>
                  <a:pt x="1585912" y="3799579"/>
                </a:cubicBezTo>
                <a:cubicBezTo>
                  <a:pt x="1426799" y="3720023"/>
                  <a:pt x="1627237" y="3815076"/>
                  <a:pt x="1471612" y="3756716"/>
                </a:cubicBezTo>
                <a:cubicBezTo>
                  <a:pt x="1371406" y="3719138"/>
                  <a:pt x="1454514" y="3741023"/>
                  <a:pt x="1371600" y="3699566"/>
                </a:cubicBezTo>
                <a:cubicBezTo>
                  <a:pt x="1358129" y="3692831"/>
                  <a:pt x="1343025" y="3690041"/>
                  <a:pt x="1328737" y="3685279"/>
                </a:cubicBezTo>
                <a:lnTo>
                  <a:pt x="1243012" y="3628129"/>
                </a:lnTo>
                <a:lnTo>
                  <a:pt x="1200150" y="3599554"/>
                </a:lnTo>
                <a:cubicBezTo>
                  <a:pt x="1170753" y="3555458"/>
                  <a:pt x="1171496" y="3550501"/>
                  <a:pt x="1128712" y="3513829"/>
                </a:cubicBezTo>
                <a:cubicBezTo>
                  <a:pt x="1110632" y="3498332"/>
                  <a:pt x="1090939" y="3484807"/>
                  <a:pt x="1071562" y="3470966"/>
                </a:cubicBezTo>
                <a:cubicBezTo>
                  <a:pt x="1057589" y="3460985"/>
                  <a:pt x="1041891" y="3453384"/>
                  <a:pt x="1028700" y="3442391"/>
                </a:cubicBezTo>
                <a:cubicBezTo>
                  <a:pt x="888267" y="3325364"/>
                  <a:pt x="1069645" y="3469051"/>
                  <a:pt x="957262" y="3356666"/>
                </a:cubicBezTo>
                <a:cubicBezTo>
                  <a:pt x="945120" y="3344524"/>
                  <a:pt x="927591" y="3339084"/>
                  <a:pt x="914400" y="3328091"/>
                </a:cubicBezTo>
                <a:cubicBezTo>
                  <a:pt x="773967" y="3211064"/>
                  <a:pt x="955345" y="3354751"/>
                  <a:pt x="842962" y="3242366"/>
                </a:cubicBezTo>
                <a:cubicBezTo>
                  <a:pt x="830820" y="3230224"/>
                  <a:pt x="814387" y="3223316"/>
                  <a:pt x="800100" y="3213791"/>
                </a:cubicBezTo>
                <a:cubicBezTo>
                  <a:pt x="790575" y="3199504"/>
                  <a:pt x="782933" y="3183763"/>
                  <a:pt x="771525" y="3170929"/>
                </a:cubicBezTo>
                <a:cubicBezTo>
                  <a:pt x="744677" y="3140725"/>
                  <a:pt x="710047" y="3117533"/>
                  <a:pt x="685800" y="3085204"/>
                </a:cubicBezTo>
                <a:cubicBezTo>
                  <a:pt x="671512" y="3066154"/>
                  <a:pt x="656778" y="3047431"/>
                  <a:pt x="642937" y="3028054"/>
                </a:cubicBezTo>
                <a:cubicBezTo>
                  <a:pt x="632956" y="3014081"/>
                  <a:pt x="625355" y="2998383"/>
                  <a:pt x="614362" y="2985191"/>
                </a:cubicBezTo>
                <a:cubicBezTo>
                  <a:pt x="601427" y="2969669"/>
                  <a:pt x="583623" y="2958493"/>
                  <a:pt x="571500" y="2942329"/>
                </a:cubicBezTo>
                <a:cubicBezTo>
                  <a:pt x="554838" y="2920113"/>
                  <a:pt x="541056" y="2895729"/>
                  <a:pt x="528637" y="2870891"/>
                </a:cubicBezTo>
                <a:cubicBezTo>
                  <a:pt x="521902" y="2857421"/>
                  <a:pt x="522704" y="2840560"/>
                  <a:pt x="514350" y="2828029"/>
                </a:cubicBezTo>
                <a:cubicBezTo>
                  <a:pt x="484229" y="2782848"/>
                  <a:pt x="444458" y="2744622"/>
                  <a:pt x="414337" y="2699441"/>
                </a:cubicBezTo>
                <a:lnTo>
                  <a:pt x="357187" y="2613716"/>
                </a:lnTo>
                <a:cubicBezTo>
                  <a:pt x="343298" y="2572049"/>
                  <a:pt x="339547" y="2554059"/>
                  <a:pt x="314325" y="2513704"/>
                </a:cubicBezTo>
                <a:cubicBezTo>
                  <a:pt x="301704" y="2493511"/>
                  <a:pt x="285750" y="2475604"/>
                  <a:pt x="271462" y="2456554"/>
                </a:cubicBezTo>
                <a:cubicBezTo>
                  <a:pt x="261937" y="2427979"/>
                  <a:pt x="250192" y="2400050"/>
                  <a:pt x="242887" y="2370829"/>
                </a:cubicBezTo>
                <a:cubicBezTo>
                  <a:pt x="238125" y="2351779"/>
                  <a:pt x="236335" y="2331728"/>
                  <a:pt x="228600" y="2313679"/>
                </a:cubicBezTo>
                <a:cubicBezTo>
                  <a:pt x="221836" y="2297896"/>
                  <a:pt x="209550" y="2285104"/>
                  <a:pt x="200025" y="2270816"/>
                </a:cubicBezTo>
                <a:lnTo>
                  <a:pt x="157162" y="2099366"/>
                </a:lnTo>
                <a:cubicBezTo>
                  <a:pt x="152400" y="2080316"/>
                  <a:pt x="146726" y="2061471"/>
                  <a:pt x="142875" y="2042216"/>
                </a:cubicBezTo>
                <a:cubicBezTo>
                  <a:pt x="125633" y="1956011"/>
                  <a:pt x="136266" y="1993817"/>
                  <a:pt x="114300" y="1927916"/>
                </a:cubicBezTo>
                <a:cubicBezTo>
                  <a:pt x="109537" y="1894579"/>
                  <a:pt x="106616" y="1860926"/>
                  <a:pt x="100012" y="1827904"/>
                </a:cubicBezTo>
                <a:cubicBezTo>
                  <a:pt x="97058" y="1813136"/>
                  <a:pt x="89378" y="1799652"/>
                  <a:pt x="85725" y="1785041"/>
                </a:cubicBezTo>
                <a:cubicBezTo>
                  <a:pt x="79835" y="1761482"/>
                  <a:pt x="75781" y="1737496"/>
                  <a:pt x="71437" y="1713604"/>
                </a:cubicBezTo>
                <a:cubicBezTo>
                  <a:pt x="66255" y="1685102"/>
                  <a:pt x="63220" y="1656205"/>
                  <a:pt x="57150" y="1627879"/>
                </a:cubicBezTo>
                <a:cubicBezTo>
                  <a:pt x="48921" y="1589478"/>
                  <a:pt x="36277" y="1552089"/>
                  <a:pt x="28575" y="1513579"/>
                </a:cubicBezTo>
                <a:cubicBezTo>
                  <a:pt x="10436" y="1422886"/>
                  <a:pt x="20177" y="1465700"/>
                  <a:pt x="0" y="1384991"/>
                </a:cubicBezTo>
                <a:cubicBezTo>
                  <a:pt x="4762" y="1351654"/>
                  <a:pt x="-3793" y="1313390"/>
                  <a:pt x="14287" y="1284979"/>
                </a:cubicBezTo>
                <a:cubicBezTo>
                  <a:pt x="32725" y="1256005"/>
                  <a:pt x="100012" y="1227829"/>
                  <a:pt x="100012" y="1227829"/>
                </a:cubicBezTo>
                <a:cubicBezTo>
                  <a:pt x="134270" y="1125058"/>
                  <a:pt x="100012" y="1253398"/>
                  <a:pt x="100012" y="1127816"/>
                </a:cubicBezTo>
                <a:cubicBezTo>
                  <a:pt x="100012" y="999140"/>
                  <a:pt x="106016" y="870463"/>
                  <a:pt x="114300" y="742054"/>
                </a:cubicBezTo>
                <a:cubicBezTo>
                  <a:pt x="115564" y="722458"/>
                  <a:pt x="122945" y="703712"/>
                  <a:pt x="128587" y="684904"/>
                </a:cubicBezTo>
                <a:cubicBezTo>
                  <a:pt x="137242" y="656054"/>
                  <a:pt x="147637" y="627754"/>
                  <a:pt x="157162" y="599179"/>
                </a:cubicBezTo>
                <a:cubicBezTo>
                  <a:pt x="161925" y="584891"/>
                  <a:pt x="164715" y="569787"/>
                  <a:pt x="171450" y="556316"/>
                </a:cubicBezTo>
                <a:lnTo>
                  <a:pt x="200025" y="499166"/>
                </a:lnTo>
                <a:cubicBezTo>
                  <a:pt x="207277" y="470157"/>
                  <a:pt x="216299" y="427855"/>
                  <a:pt x="228600" y="399154"/>
                </a:cubicBezTo>
                <a:cubicBezTo>
                  <a:pt x="236990" y="379578"/>
                  <a:pt x="248785" y="361581"/>
                  <a:pt x="257175" y="342004"/>
                </a:cubicBezTo>
                <a:cubicBezTo>
                  <a:pt x="263108" y="328161"/>
                  <a:pt x="264727" y="312612"/>
                  <a:pt x="271462" y="299141"/>
                </a:cubicBezTo>
                <a:cubicBezTo>
                  <a:pt x="279141" y="283782"/>
                  <a:pt x="292358" y="271637"/>
                  <a:pt x="300037" y="256279"/>
                </a:cubicBezTo>
                <a:cubicBezTo>
                  <a:pt x="306772" y="242808"/>
                  <a:pt x="305971" y="225947"/>
                  <a:pt x="314325" y="213416"/>
                </a:cubicBezTo>
                <a:cubicBezTo>
                  <a:pt x="325533" y="196604"/>
                  <a:pt x="344252" y="186076"/>
                  <a:pt x="357187" y="170554"/>
                </a:cubicBezTo>
                <a:cubicBezTo>
                  <a:pt x="368180" y="157362"/>
                  <a:pt x="373620" y="139833"/>
                  <a:pt x="385762" y="127691"/>
                </a:cubicBezTo>
                <a:lnTo>
                  <a:pt x="442912" y="70541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92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72EE-40F9-F04F-ADCA-6D171AD5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0" y="168585"/>
            <a:ext cx="3705225" cy="97441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77"/>
              </a:rPr>
              <a:t>The essential concept of Energy Ponds</a:t>
            </a:r>
          </a:p>
        </p:txBody>
      </p:sp>
      <p:pic>
        <p:nvPicPr>
          <p:cNvPr id="5" name="Picture 4" descr="A picture containing outdoor, grass, river, water&#10;&#10;Description automatically generated">
            <a:extLst>
              <a:ext uri="{FF2B5EF4-FFF2-40B4-BE49-F238E27FC236}">
                <a16:creationId xmlns:a16="http://schemas.microsoft.com/office/drawing/2014/main" id="{727EA661-F43D-A74B-AE74-0E3466354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625" y="4755207"/>
            <a:ext cx="2952750" cy="196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761D13-C28D-DE42-AE06-086319AF4024}"/>
              </a:ext>
            </a:extLst>
          </p:cNvPr>
          <p:cNvSpPr txBox="1"/>
          <p:nvPr/>
        </p:nvSpPr>
        <p:spPr>
          <a:xfrm>
            <a:off x="179418" y="4755207"/>
            <a:ext cx="1004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RIVER</a:t>
            </a:r>
          </a:p>
        </p:txBody>
      </p:sp>
      <p:pic>
        <p:nvPicPr>
          <p:cNvPr id="9" name="Picture 8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B6C3D7ED-D4F5-7143-B94D-E9465F344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63075" y="4749411"/>
            <a:ext cx="2781300" cy="2095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7FB15-3A08-BF4C-AA73-75A3BEC1FE7D}"/>
              </a:ext>
            </a:extLst>
          </p:cNvPr>
          <p:cNvSpPr txBox="1"/>
          <p:nvPr/>
        </p:nvSpPr>
        <p:spPr>
          <a:xfrm>
            <a:off x="9310687" y="4676478"/>
            <a:ext cx="15859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WETLANDS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F1617B-C86A-BF4A-8F72-79293E3BED15}"/>
              </a:ext>
            </a:extLst>
          </p:cNvPr>
          <p:cNvGrpSpPr/>
          <p:nvPr/>
        </p:nvGrpSpPr>
        <p:grpSpPr>
          <a:xfrm>
            <a:off x="1720026" y="2935791"/>
            <a:ext cx="2748787" cy="2114551"/>
            <a:chOff x="4367213" y="2871489"/>
            <a:chExt cx="2748787" cy="2114551"/>
          </a:xfrm>
        </p:grpSpPr>
        <p:pic>
          <p:nvPicPr>
            <p:cNvPr id="13" name="Picture 12" descr="A picture containing outdoor, old, sitting, grass&#10;&#10;Description automatically generated">
              <a:extLst>
                <a:ext uri="{FF2B5EF4-FFF2-40B4-BE49-F238E27FC236}">
                  <a16:creationId xmlns:a16="http://schemas.microsoft.com/office/drawing/2014/main" id="{05D05CDC-3355-2844-B9FE-4A75D8421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367213" y="2871489"/>
              <a:ext cx="1585913" cy="211455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9FDE8D-111D-9041-803E-090E9377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391149" y="3394369"/>
              <a:ext cx="1724851" cy="156020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E53E21-8CC3-914D-A2AD-B3F31D042F31}"/>
                </a:ext>
              </a:extLst>
            </p:cNvPr>
            <p:cNvSpPr txBox="1"/>
            <p:nvPr/>
          </p:nvSpPr>
          <p:spPr>
            <a:xfrm>
              <a:off x="5447107" y="2948263"/>
              <a:ext cx="14739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RAM PUMPS</a:t>
              </a:r>
            </a:p>
          </p:txBody>
        </p:sp>
      </p:grpSp>
      <p:pic>
        <p:nvPicPr>
          <p:cNvPr id="21" name="Picture 20" descr="A close up of a tower&#10;&#10;Description automatically generated">
            <a:extLst>
              <a:ext uri="{FF2B5EF4-FFF2-40B4-BE49-F238E27FC236}">
                <a16:creationId xmlns:a16="http://schemas.microsoft.com/office/drawing/2014/main" id="{12869DEE-6399-3342-9110-6C0C941A2E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064121" y="1236660"/>
            <a:ext cx="2555448" cy="2815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93377B-8A6D-0F44-9636-7FF7D42F05A9}"/>
              </a:ext>
            </a:extLst>
          </p:cNvPr>
          <p:cNvSpPr txBox="1"/>
          <p:nvPr/>
        </p:nvSpPr>
        <p:spPr>
          <a:xfrm>
            <a:off x="4273915" y="1205043"/>
            <a:ext cx="18811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ELEVATED TANK</a:t>
            </a:r>
          </a:p>
        </p:txBody>
      </p:sp>
      <p:pic>
        <p:nvPicPr>
          <p:cNvPr id="25" name="Picture 24" descr="A picture containing outdoor, grass, wooden, blue&#10;&#10;Description automatically generated">
            <a:extLst>
              <a:ext uri="{FF2B5EF4-FFF2-40B4-BE49-F238E27FC236}">
                <a16:creationId xmlns:a16="http://schemas.microsoft.com/office/drawing/2014/main" id="{6FB76F76-18EC-9A4C-ADCD-1B19E91F07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008030" y="2935791"/>
            <a:ext cx="1927225" cy="14492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7EA912-0965-C445-AEBE-99D87EBD01E3}"/>
              </a:ext>
            </a:extLst>
          </p:cNvPr>
          <p:cNvSpPr txBox="1"/>
          <p:nvPr/>
        </p:nvSpPr>
        <p:spPr>
          <a:xfrm>
            <a:off x="8074478" y="2508045"/>
            <a:ext cx="229076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hydraulic head passes through water turbines</a:t>
            </a:r>
          </a:p>
        </p:txBody>
      </p:sp>
      <p:sp>
        <p:nvSpPr>
          <p:cNvPr id="28" name="Bent Arrow 27">
            <a:extLst>
              <a:ext uri="{FF2B5EF4-FFF2-40B4-BE49-F238E27FC236}">
                <a16:creationId xmlns:a16="http://schemas.microsoft.com/office/drawing/2014/main" id="{8FAA6336-1674-374A-AF3A-8097580C6808}"/>
              </a:ext>
            </a:extLst>
          </p:cNvPr>
          <p:cNvSpPr/>
          <p:nvPr/>
        </p:nvSpPr>
        <p:spPr>
          <a:xfrm>
            <a:off x="344581" y="3753751"/>
            <a:ext cx="1228725" cy="80226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Bent Arrow 28">
            <a:extLst>
              <a:ext uri="{FF2B5EF4-FFF2-40B4-BE49-F238E27FC236}">
                <a16:creationId xmlns:a16="http://schemas.microsoft.com/office/drawing/2014/main" id="{E537F10D-3995-934E-B703-E867DCB4501C}"/>
              </a:ext>
            </a:extLst>
          </p:cNvPr>
          <p:cNvSpPr/>
          <p:nvPr/>
        </p:nvSpPr>
        <p:spPr>
          <a:xfrm>
            <a:off x="3022097" y="1705132"/>
            <a:ext cx="1783627" cy="104312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Bent Arrow 29">
            <a:extLst>
              <a:ext uri="{FF2B5EF4-FFF2-40B4-BE49-F238E27FC236}">
                <a16:creationId xmlns:a16="http://schemas.microsoft.com/office/drawing/2014/main" id="{10394584-A38A-5949-A06C-B3E3D471F161}"/>
              </a:ext>
            </a:extLst>
          </p:cNvPr>
          <p:cNvSpPr/>
          <p:nvPr/>
        </p:nvSpPr>
        <p:spPr>
          <a:xfrm rot="5400000">
            <a:off x="8952671" y="630077"/>
            <a:ext cx="1107397" cy="325680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5DF67AD-295F-2C4A-A6CD-65836661823A}"/>
              </a:ext>
            </a:extLst>
          </p:cNvPr>
          <p:cNvCxnSpPr>
            <a:stCxn id="9" idx="2"/>
          </p:cNvCxnSpPr>
          <p:nvPr/>
        </p:nvCxnSpPr>
        <p:spPr>
          <a:xfrm rot="5400000" flipH="1">
            <a:off x="6383532" y="2474719"/>
            <a:ext cx="1115623" cy="7624762"/>
          </a:xfrm>
          <a:prstGeom prst="curvedConnector4">
            <a:avLst>
              <a:gd name="adj1" fmla="val 47385"/>
              <a:gd name="adj2" fmla="val 59119"/>
            </a:avLst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583DFFE-33EE-BE4F-BE6E-CA9B3F1E3A90}"/>
              </a:ext>
            </a:extLst>
          </p:cNvPr>
          <p:cNvSpPr txBox="1"/>
          <p:nvPr/>
        </p:nvSpPr>
        <p:spPr>
          <a:xfrm>
            <a:off x="6451168" y="5395318"/>
            <a:ext cx="3033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time, water from wetlands…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CE82E4-0124-B845-A011-A9B9019396EC}"/>
              </a:ext>
            </a:extLst>
          </p:cNvPr>
          <p:cNvSpPr txBox="1"/>
          <p:nvPr/>
        </p:nvSpPr>
        <p:spPr>
          <a:xfrm>
            <a:off x="3288868" y="6024786"/>
            <a:ext cx="3033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…gets drained back into the river</a:t>
            </a:r>
          </a:p>
        </p:txBody>
      </p:sp>
      <p:pic>
        <p:nvPicPr>
          <p:cNvPr id="37" name="Picture 36" descr="A picture containing water, flying, large, kite&#10;&#10;Description automatically generated">
            <a:extLst>
              <a:ext uri="{FF2B5EF4-FFF2-40B4-BE49-F238E27FC236}">
                <a16:creationId xmlns:a16="http://schemas.microsoft.com/office/drawing/2014/main" id="{410BFBE2-AD7B-BC47-AF15-C5BE0771E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331123" y="26865"/>
            <a:ext cx="1750613" cy="118041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83D56EE-10A8-0549-B63F-5953133CC233}"/>
              </a:ext>
            </a:extLst>
          </p:cNvPr>
          <p:cNvSpPr txBox="1"/>
          <p:nvPr/>
        </p:nvSpPr>
        <p:spPr>
          <a:xfrm>
            <a:off x="8784070" y="26864"/>
            <a:ext cx="17624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OUTPUT OF ELECTRICITY</a:t>
            </a:r>
          </a:p>
        </p:txBody>
      </p: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6BA30DC3-00F2-8446-9ADB-B19FA7F81D5D}"/>
              </a:ext>
            </a:extLst>
          </p:cNvPr>
          <p:cNvCxnSpPr>
            <a:cxnSpLocks/>
            <a:stCxn id="25" idx="3"/>
            <a:endCxn id="37" idx="2"/>
          </p:cNvCxnSpPr>
          <p:nvPr/>
        </p:nvCxnSpPr>
        <p:spPr>
          <a:xfrm flipH="1" flipV="1">
            <a:off x="11206430" y="1207278"/>
            <a:ext cx="728825" cy="2453150"/>
          </a:xfrm>
          <a:prstGeom prst="curvedConnector4">
            <a:avLst>
              <a:gd name="adj1" fmla="val -13723"/>
              <a:gd name="adj2" fmla="val 64770"/>
            </a:avLst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Down Arrow 45">
            <a:extLst>
              <a:ext uri="{FF2B5EF4-FFF2-40B4-BE49-F238E27FC236}">
                <a16:creationId xmlns:a16="http://schemas.microsoft.com/office/drawing/2014/main" id="{3C781C3F-1670-5C4B-A020-0398B8E4FB19}"/>
              </a:ext>
            </a:extLst>
          </p:cNvPr>
          <p:cNvSpPr/>
          <p:nvPr/>
        </p:nvSpPr>
        <p:spPr>
          <a:xfrm>
            <a:off x="11206429" y="4052093"/>
            <a:ext cx="495034" cy="998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39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BED3-2861-804C-B565-9F5DB4E0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0725"/>
          </a:xfrm>
        </p:spPr>
        <p:txBody>
          <a:bodyPr/>
          <a:lstStyle/>
          <a:p>
            <a:pPr algn="ctr"/>
            <a:r>
              <a:rPr lang="en-GB" dirty="0"/>
              <a:t>Wetlands vs big retention reservoirs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BA34E2-11B9-8F4E-A073-D4D7C9959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9207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Large retention reservoirs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2043ED-4AC9-0946-BF2D-0F254E0DE7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Only big capacity and big investment outlays make sense</a:t>
            </a:r>
          </a:p>
          <a:p>
            <a:r>
              <a:rPr lang="en-GB" sz="2000" dirty="0"/>
              <a:t>Significant intrusion into land management</a:t>
            </a:r>
          </a:p>
          <a:p>
            <a:r>
              <a:rPr lang="en-GB" sz="2000" dirty="0"/>
              <a:t>Significant environmental impact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72F417-9DE0-404A-B985-1721AA756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207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6">
                    <a:lumMod val="50000"/>
                  </a:schemeClr>
                </a:solidFill>
              </a:rPr>
              <a:t>Wetlands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645F52-8A40-974B-A1A7-143599893F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Highly scalable capacity and size</a:t>
            </a:r>
          </a:p>
          <a:p>
            <a:r>
              <a:rPr lang="en-GB" sz="2000" dirty="0"/>
              <a:t>Natural hydrological processes save capital</a:t>
            </a:r>
          </a:p>
          <a:p>
            <a:r>
              <a:rPr lang="en-GB" sz="2000" dirty="0"/>
              <a:t>Practically impossible to create against natural environmental conditions</a:t>
            </a:r>
          </a:p>
          <a:p>
            <a:endParaRPr lang="en-GB" sz="2000" dirty="0"/>
          </a:p>
        </p:txBody>
      </p:sp>
      <p:pic>
        <p:nvPicPr>
          <p:cNvPr id="4" name="Picture 3" descr="A train crossing a bridge over a body of water&#10;&#10;Description automatically generated">
            <a:extLst>
              <a:ext uri="{FF2B5EF4-FFF2-40B4-BE49-F238E27FC236}">
                <a16:creationId xmlns:a16="http://schemas.microsoft.com/office/drawing/2014/main" id="{AAC85CF0-1E13-EC45-A5BF-738EADE4A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6313" y="4490976"/>
            <a:ext cx="3943350" cy="2209919"/>
          </a:xfrm>
          <a:prstGeom prst="rect">
            <a:avLst/>
          </a:prstGeom>
        </p:spPr>
      </p:pic>
      <p:pic>
        <p:nvPicPr>
          <p:cNvPr id="5" name="Picture 4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F249EA84-B1AA-0D4D-B00A-80778FF15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05612" y="4271693"/>
            <a:ext cx="3224213" cy="242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86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B056-04EA-9B40-97B8-32B77AF2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Big rivers, with significant flow per second, are largely embanked, and those embankments protect against floods, whilst they are an obstacle to natural formation of wetlands.</a:t>
            </a:r>
          </a:p>
        </p:txBody>
      </p:sp>
      <p:pic>
        <p:nvPicPr>
          <p:cNvPr id="8" name="Picture 7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7FC845D9-047E-2D46-961C-84108926D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20200" y="4511675"/>
            <a:ext cx="2781300" cy="2095500"/>
          </a:xfrm>
          <a:prstGeom prst="rect">
            <a:avLst/>
          </a:prstGeom>
        </p:spPr>
      </p:pic>
      <p:pic>
        <p:nvPicPr>
          <p:cNvPr id="18" name="Picture 17" descr="A train crossing a bridge over a body of water&#10;&#10;Description automatically generated">
            <a:extLst>
              <a:ext uri="{FF2B5EF4-FFF2-40B4-BE49-F238E27FC236}">
                <a16:creationId xmlns:a16="http://schemas.microsoft.com/office/drawing/2014/main" id="{DCDDAFFF-1540-B44F-9930-FDF85DB05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71083" y="4281704"/>
            <a:ext cx="2902281" cy="25349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A191AE-4F95-4642-85B7-A1307643670B}"/>
              </a:ext>
            </a:extLst>
          </p:cNvPr>
          <p:cNvGrpSpPr/>
          <p:nvPr/>
        </p:nvGrpSpPr>
        <p:grpSpPr>
          <a:xfrm>
            <a:off x="1922316" y="2965668"/>
            <a:ext cx="2902281" cy="2095500"/>
            <a:chOff x="4367213" y="2871489"/>
            <a:chExt cx="2748787" cy="2114551"/>
          </a:xfrm>
        </p:grpSpPr>
        <p:pic>
          <p:nvPicPr>
            <p:cNvPr id="5" name="Picture 4" descr="A picture containing outdoor, old, sitting, grass&#10;&#10;Description automatically generated">
              <a:extLst>
                <a:ext uri="{FF2B5EF4-FFF2-40B4-BE49-F238E27FC236}">
                  <a16:creationId xmlns:a16="http://schemas.microsoft.com/office/drawing/2014/main" id="{C4CAAF71-9EFE-D347-8F73-7960F49CC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367213" y="2871489"/>
              <a:ext cx="1585913" cy="21145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434E88-9BE8-3B4C-88CE-790E2B093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391149" y="3394369"/>
              <a:ext cx="1724851" cy="15602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D46241-38BF-DE4A-A440-A18CB79F3417}"/>
                </a:ext>
              </a:extLst>
            </p:cNvPr>
            <p:cNvSpPr txBox="1"/>
            <p:nvPr/>
          </p:nvSpPr>
          <p:spPr>
            <a:xfrm>
              <a:off x="5447107" y="2948263"/>
              <a:ext cx="14739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RAM PUMPS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C3F658-AA0A-4841-975A-8D1C3FAB5F72}"/>
              </a:ext>
            </a:extLst>
          </p:cNvPr>
          <p:cNvSpPr txBox="1"/>
          <p:nvPr/>
        </p:nvSpPr>
        <p:spPr>
          <a:xfrm>
            <a:off x="5479424" y="1871663"/>
            <a:ext cx="556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sort of pumping technology is necessary to bypass the embankments</a:t>
            </a:r>
          </a:p>
        </p:txBody>
      </p:sp>
      <p:pic>
        <p:nvPicPr>
          <p:cNvPr id="21" name="Picture 20" descr="A blue and green grass&#10;&#10;Description automatically generated">
            <a:extLst>
              <a:ext uri="{FF2B5EF4-FFF2-40B4-BE49-F238E27FC236}">
                <a16:creationId xmlns:a16="http://schemas.microsoft.com/office/drawing/2014/main" id="{32DCE2EC-A002-3F43-AE4C-000A8BCEBE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638599" y="3480022"/>
            <a:ext cx="2033588" cy="1525191"/>
          </a:xfrm>
          <a:prstGeom prst="rect">
            <a:avLst/>
          </a:prstGeom>
        </p:spPr>
      </p:pic>
      <p:pic>
        <p:nvPicPr>
          <p:cNvPr id="23" name="Picture 22" descr="A picture containing clock&#10;&#10;Description automatically generated">
            <a:extLst>
              <a:ext uri="{FF2B5EF4-FFF2-40B4-BE49-F238E27FC236}">
                <a16:creationId xmlns:a16="http://schemas.microsoft.com/office/drawing/2014/main" id="{6229D073-28BB-2C44-BCCF-9C23B83F09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587399" y="3627217"/>
            <a:ext cx="3225800" cy="1087050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908F600B-9D86-D544-874E-3F5D265A87A6}"/>
              </a:ext>
            </a:extLst>
          </p:cNvPr>
          <p:cNvSpPr/>
          <p:nvPr/>
        </p:nvSpPr>
        <p:spPr>
          <a:xfrm>
            <a:off x="2857500" y="5072063"/>
            <a:ext cx="6286500" cy="1087050"/>
          </a:xfrm>
          <a:custGeom>
            <a:avLst/>
            <a:gdLst>
              <a:gd name="connsiteX0" fmla="*/ 0 w 6286500"/>
              <a:gd name="connsiteY0" fmla="*/ 700087 h 742950"/>
              <a:gd name="connsiteX1" fmla="*/ 71438 w 6286500"/>
              <a:gd name="connsiteY1" fmla="*/ 671512 h 742950"/>
              <a:gd name="connsiteX2" fmla="*/ 114300 w 6286500"/>
              <a:gd name="connsiteY2" fmla="*/ 657225 h 742950"/>
              <a:gd name="connsiteX3" fmla="*/ 157163 w 6286500"/>
              <a:gd name="connsiteY3" fmla="*/ 628650 h 742950"/>
              <a:gd name="connsiteX4" fmla="*/ 242888 w 6286500"/>
              <a:gd name="connsiteY4" fmla="*/ 600075 h 742950"/>
              <a:gd name="connsiteX5" fmla="*/ 285750 w 6286500"/>
              <a:gd name="connsiteY5" fmla="*/ 585787 h 742950"/>
              <a:gd name="connsiteX6" fmla="*/ 328613 w 6286500"/>
              <a:gd name="connsiteY6" fmla="*/ 557212 h 742950"/>
              <a:gd name="connsiteX7" fmla="*/ 414338 w 6286500"/>
              <a:gd name="connsiteY7" fmla="*/ 528637 h 742950"/>
              <a:gd name="connsiteX8" fmla="*/ 500063 w 6286500"/>
              <a:gd name="connsiteY8" fmla="*/ 500062 h 742950"/>
              <a:gd name="connsiteX9" fmla="*/ 542925 w 6286500"/>
              <a:gd name="connsiteY9" fmla="*/ 485775 h 742950"/>
              <a:gd name="connsiteX10" fmla="*/ 585788 w 6286500"/>
              <a:gd name="connsiteY10" fmla="*/ 471487 h 742950"/>
              <a:gd name="connsiteX11" fmla="*/ 685800 w 6286500"/>
              <a:gd name="connsiteY11" fmla="*/ 457200 h 742950"/>
              <a:gd name="connsiteX12" fmla="*/ 828675 w 6286500"/>
              <a:gd name="connsiteY12" fmla="*/ 428625 h 742950"/>
              <a:gd name="connsiteX13" fmla="*/ 914400 w 6286500"/>
              <a:gd name="connsiteY13" fmla="*/ 400050 h 742950"/>
              <a:gd name="connsiteX14" fmla="*/ 1000125 w 6286500"/>
              <a:gd name="connsiteY14" fmla="*/ 371475 h 742950"/>
              <a:gd name="connsiteX15" fmla="*/ 1042988 w 6286500"/>
              <a:gd name="connsiteY15" fmla="*/ 357187 h 742950"/>
              <a:gd name="connsiteX16" fmla="*/ 1185863 w 6286500"/>
              <a:gd name="connsiteY16" fmla="*/ 314325 h 742950"/>
              <a:gd name="connsiteX17" fmla="*/ 1271588 w 6286500"/>
              <a:gd name="connsiteY17" fmla="*/ 285750 h 742950"/>
              <a:gd name="connsiteX18" fmla="*/ 1328738 w 6286500"/>
              <a:gd name="connsiteY18" fmla="*/ 271462 h 742950"/>
              <a:gd name="connsiteX19" fmla="*/ 1371600 w 6286500"/>
              <a:gd name="connsiteY19" fmla="*/ 257175 h 742950"/>
              <a:gd name="connsiteX20" fmla="*/ 1471613 w 6286500"/>
              <a:gd name="connsiteY20" fmla="*/ 242887 h 742950"/>
              <a:gd name="connsiteX21" fmla="*/ 1600200 w 6286500"/>
              <a:gd name="connsiteY21" fmla="*/ 214312 h 742950"/>
              <a:gd name="connsiteX22" fmla="*/ 1714500 w 6286500"/>
              <a:gd name="connsiteY22" fmla="*/ 185737 h 742950"/>
              <a:gd name="connsiteX23" fmla="*/ 1814513 w 6286500"/>
              <a:gd name="connsiteY23" fmla="*/ 157162 h 742950"/>
              <a:gd name="connsiteX24" fmla="*/ 1843088 w 6286500"/>
              <a:gd name="connsiteY24" fmla="*/ 85725 h 742950"/>
              <a:gd name="connsiteX25" fmla="*/ 1900238 w 6286500"/>
              <a:gd name="connsiteY25" fmla="*/ 100012 h 742950"/>
              <a:gd name="connsiteX26" fmla="*/ 2100263 w 6286500"/>
              <a:gd name="connsiteY26" fmla="*/ 85725 h 742950"/>
              <a:gd name="connsiteX27" fmla="*/ 2286000 w 6286500"/>
              <a:gd name="connsiteY27" fmla="*/ 42862 h 742950"/>
              <a:gd name="connsiteX28" fmla="*/ 2357438 w 6286500"/>
              <a:gd name="connsiteY28" fmla="*/ 28575 h 742950"/>
              <a:gd name="connsiteX29" fmla="*/ 2614613 w 6286500"/>
              <a:gd name="connsiteY29" fmla="*/ 0 h 742950"/>
              <a:gd name="connsiteX30" fmla="*/ 3286125 w 6286500"/>
              <a:gd name="connsiteY30" fmla="*/ 14287 h 742950"/>
              <a:gd name="connsiteX31" fmla="*/ 3400425 w 6286500"/>
              <a:gd name="connsiteY31" fmla="*/ 28575 h 742950"/>
              <a:gd name="connsiteX32" fmla="*/ 3586163 w 6286500"/>
              <a:gd name="connsiteY32" fmla="*/ 42862 h 742950"/>
              <a:gd name="connsiteX33" fmla="*/ 3643313 w 6286500"/>
              <a:gd name="connsiteY33" fmla="*/ 57150 h 742950"/>
              <a:gd name="connsiteX34" fmla="*/ 3843338 w 6286500"/>
              <a:gd name="connsiteY34" fmla="*/ 85725 h 742950"/>
              <a:gd name="connsiteX35" fmla="*/ 3929063 w 6286500"/>
              <a:gd name="connsiteY35" fmla="*/ 114300 h 742950"/>
              <a:gd name="connsiteX36" fmla="*/ 3971925 w 6286500"/>
              <a:gd name="connsiteY36" fmla="*/ 128587 h 742950"/>
              <a:gd name="connsiteX37" fmla="*/ 4014788 w 6286500"/>
              <a:gd name="connsiteY37" fmla="*/ 142875 h 742950"/>
              <a:gd name="connsiteX38" fmla="*/ 4143375 w 6286500"/>
              <a:gd name="connsiteY38" fmla="*/ 171450 h 742950"/>
              <a:gd name="connsiteX39" fmla="*/ 4457700 w 6286500"/>
              <a:gd name="connsiteY39" fmla="*/ 200025 h 742950"/>
              <a:gd name="connsiteX40" fmla="*/ 4600575 w 6286500"/>
              <a:gd name="connsiteY40" fmla="*/ 214312 h 742950"/>
              <a:gd name="connsiteX41" fmla="*/ 4757738 w 6286500"/>
              <a:gd name="connsiteY41" fmla="*/ 242887 h 742950"/>
              <a:gd name="connsiteX42" fmla="*/ 4843463 w 6286500"/>
              <a:gd name="connsiteY42" fmla="*/ 271462 h 742950"/>
              <a:gd name="connsiteX43" fmla="*/ 4972050 w 6286500"/>
              <a:gd name="connsiteY43" fmla="*/ 300037 h 742950"/>
              <a:gd name="connsiteX44" fmla="*/ 5072063 w 6286500"/>
              <a:gd name="connsiteY44" fmla="*/ 328612 h 742950"/>
              <a:gd name="connsiteX45" fmla="*/ 5129213 w 6286500"/>
              <a:gd name="connsiteY45" fmla="*/ 342900 h 742950"/>
              <a:gd name="connsiteX46" fmla="*/ 5214938 w 6286500"/>
              <a:gd name="connsiteY46" fmla="*/ 371475 h 742950"/>
              <a:gd name="connsiteX47" fmla="*/ 5386388 w 6286500"/>
              <a:gd name="connsiteY47" fmla="*/ 428625 h 742950"/>
              <a:gd name="connsiteX48" fmla="*/ 5429250 w 6286500"/>
              <a:gd name="connsiteY48" fmla="*/ 442912 h 742950"/>
              <a:gd name="connsiteX49" fmla="*/ 5472113 w 6286500"/>
              <a:gd name="connsiteY49" fmla="*/ 457200 h 742950"/>
              <a:gd name="connsiteX50" fmla="*/ 5614988 w 6286500"/>
              <a:gd name="connsiteY50" fmla="*/ 485775 h 742950"/>
              <a:gd name="connsiteX51" fmla="*/ 5657850 w 6286500"/>
              <a:gd name="connsiteY51" fmla="*/ 500062 h 742950"/>
              <a:gd name="connsiteX52" fmla="*/ 5800725 w 6286500"/>
              <a:gd name="connsiteY52" fmla="*/ 528637 h 742950"/>
              <a:gd name="connsiteX53" fmla="*/ 5886450 w 6286500"/>
              <a:gd name="connsiteY53" fmla="*/ 557212 h 742950"/>
              <a:gd name="connsiteX54" fmla="*/ 5929313 w 6286500"/>
              <a:gd name="connsiteY54" fmla="*/ 585787 h 742950"/>
              <a:gd name="connsiteX55" fmla="*/ 5972175 w 6286500"/>
              <a:gd name="connsiteY55" fmla="*/ 600075 h 742950"/>
              <a:gd name="connsiteX56" fmla="*/ 6057900 w 6286500"/>
              <a:gd name="connsiteY56" fmla="*/ 657225 h 742950"/>
              <a:gd name="connsiteX57" fmla="*/ 6100763 w 6286500"/>
              <a:gd name="connsiteY57" fmla="*/ 685800 h 742950"/>
              <a:gd name="connsiteX58" fmla="*/ 6143625 w 6286500"/>
              <a:gd name="connsiteY58" fmla="*/ 714375 h 742950"/>
              <a:gd name="connsiteX59" fmla="*/ 6229350 w 6286500"/>
              <a:gd name="connsiteY59" fmla="*/ 742950 h 742950"/>
              <a:gd name="connsiteX60" fmla="*/ 6286500 w 6286500"/>
              <a:gd name="connsiteY60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286500" h="742950">
                <a:moveTo>
                  <a:pt x="0" y="700087"/>
                </a:moveTo>
                <a:cubicBezTo>
                  <a:pt x="23813" y="690562"/>
                  <a:pt x="47424" y="680517"/>
                  <a:pt x="71438" y="671512"/>
                </a:cubicBezTo>
                <a:cubicBezTo>
                  <a:pt x="85539" y="666224"/>
                  <a:pt x="100830" y="663960"/>
                  <a:pt x="114300" y="657225"/>
                </a:cubicBezTo>
                <a:cubicBezTo>
                  <a:pt x="129659" y="649546"/>
                  <a:pt x="141471" y="635624"/>
                  <a:pt x="157163" y="628650"/>
                </a:cubicBezTo>
                <a:cubicBezTo>
                  <a:pt x="184688" y="616417"/>
                  <a:pt x="214313" y="609600"/>
                  <a:pt x="242888" y="600075"/>
                </a:cubicBezTo>
                <a:cubicBezTo>
                  <a:pt x="257175" y="595312"/>
                  <a:pt x="273219" y="594141"/>
                  <a:pt x="285750" y="585787"/>
                </a:cubicBezTo>
                <a:cubicBezTo>
                  <a:pt x="300038" y="576262"/>
                  <a:pt x="312921" y="564186"/>
                  <a:pt x="328613" y="557212"/>
                </a:cubicBezTo>
                <a:cubicBezTo>
                  <a:pt x="356138" y="544979"/>
                  <a:pt x="385763" y="538162"/>
                  <a:pt x="414338" y="528637"/>
                </a:cubicBezTo>
                <a:lnTo>
                  <a:pt x="500063" y="500062"/>
                </a:lnTo>
                <a:lnTo>
                  <a:pt x="542925" y="485775"/>
                </a:lnTo>
                <a:cubicBezTo>
                  <a:pt x="557213" y="481012"/>
                  <a:pt x="570879" y="473617"/>
                  <a:pt x="585788" y="471487"/>
                </a:cubicBezTo>
                <a:lnTo>
                  <a:pt x="685800" y="457200"/>
                </a:lnTo>
                <a:cubicBezTo>
                  <a:pt x="738637" y="449071"/>
                  <a:pt x="778842" y="443575"/>
                  <a:pt x="828675" y="428625"/>
                </a:cubicBezTo>
                <a:cubicBezTo>
                  <a:pt x="857525" y="419970"/>
                  <a:pt x="885825" y="409575"/>
                  <a:pt x="914400" y="400050"/>
                </a:cubicBezTo>
                <a:lnTo>
                  <a:pt x="1000125" y="371475"/>
                </a:lnTo>
                <a:cubicBezTo>
                  <a:pt x="1014413" y="366712"/>
                  <a:pt x="1028377" y="360840"/>
                  <a:pt x="1042988" y="357187"/>
                </a:cubicBezTo>
                <a:cubicBezTo>
                  <a:pt x="1129355" y="335596"/>
                  <a:pt x="1081516" y="349108"/>
                  <a:pt x="1185863" y="314325"/>
                </a:cubicBezTo>
                <a:lnTo>
                  <a:pt x="1271588" y="285750"/>
                </a:lnTo>
                <a:cubicBezTo>
                  <a:pt x="1290638" y="280987"/>
                  <a:pt x="1309857" y="276857"/>
                  <a:pt x="1328738" y="271462"/>
                </a:cubicBezTo>
                <a:cubicBezTo>
                  <a:pt x="1343219" y="267325"/>
                  <a:pt x="1356832" y="260129"/>
                  <a:pt x="1371600" y="257175"/>
                </a:cubicBezTo>
                <a:cubicBezTo>
                  <a:pt x="1404622" y="250571"/>
                  <a:pt x="1438275" y="247650"/>
                  <a:pt x="1471613" y="242887"/>
                </a:cubicBezTo>
                <a:cubicBezTo>
                  <a:pt x="1562873" y="212468"/>
                  <a:pt x="1459387" y="244487"/>
                  <a:pt x="1600200" y="214312"/>
                </a:cubicBezTo>
                <a:cubicBezTo>
                  <a:pt x="1638601" y="206083"/>
                  <a:pt x="1676400" y="195262"/>
                  <a:pt x="1714500" y="185737"/>
                </a:cubicBezTo>
                <a:cubicBezTo>
                  <a:pt x="1786266" y="167796"/>
                  <a:pt x="1753018" y="177661"/>
                  <a:pt x="1814513" y="157162"/>
                </a:cubicBezTo>
                <a:cubicBezTo>
                  <a:pt x="1824038" y="133350"/>
                  <a:pt x="1821749" y="99951"/>
                  <a:pt x="1843088" y="85725"/>
                </a:cubicBezTo>
                <a:cubicBezTo>
                  <a:pt x="1859426" y="74833"/>
                  <a:pt x="1880602" y="100012"/>
                  <a:pt x="1900238" y="100012"/>
                </a:cubicBezTo>
                <a:cubicBezTo>
                  <a:pt x="1967083" y="100012"/>
                  <a:pt x="2033588" y="90487"/>
                  <a:pt x="2100263" y="85725"/>
                </a:cubicBezTo>
                <a:cubicBezTo>
                  <a:pt x="2189200" y="56078"/>
                  <a:pt x="2128361" y="74389"/>
                  <a:pt x="2286000" y="42862"/>
                </a:cubicBezTo>
                <a:cubicBezTo>
                  <a:pt x="2309813" y="38100"/>
                  <a:pt x="2333254" y="30774"/>
                  <a:pt x="2357438" y="28575"/>
                </a:cubicBezTo>
                <a:cubicBezTo>
                  <a:pt x="2548138" y="11238"/>
                  <a:pt x="2462525" y="21726"/>
                  <a:pt x="2614613" y="0"/>
                </a:cubicBezTo>
                <a:lnTo>
                  <a:pt x="3286125" y="14287"/>
                </a:lnTo>
                <a:cubicBezTo>
                  <a:pt x="3324496" y="15682"/>
                  <a:pt x="3362201" y="24935"/>
                  <a:pt x="3400425" y="28575"/>
                </a:cubicBezTo>
                <a:cubicBezTo>
                  <a:pt x="3462241" y="34462"/>
                  <a:pt x="3524250" y="38100"/>
                  <a:pt x="3586163" y="42862"/>
                </a:cubicBezTo>
                <a:cubicBezTo>
                  <a:pt x="3605213" y="47625"/>
                  <a:pt x="3623874" y="54373"/>
                  <a:pt x="3643313" y="57150"/>
                </a:cubicBezTo>
                <a:cubicBezTo>
                  <a:pt x="3769700" y="75205"/>
                  <a:pt x="3754535" y="59084"/>
                  <a:pt x="3843338" y="85725"/>
                </a:cubicBezTo>
                <a:cubicBezTo>
                  <a:pt x="3872188" y="94380"/>
                  <a:pt x="3900488" y="104775"/>
                  <a:pt x="3929063" y="114300"/>
                </a:cubicBezTo>
                <a:lnTo>
                  <a:pt x="3971925" y="128587"/>
                </a:lnTo>
                <a:cubicBezTo>
                  <a:pt x="3986213" y="133350"/>
                  <a:pt x="4000177" y="139222"/>
                  <a:pt x="4014788" y="142875"/>
                </a:cubicBezTo>
                <a:cubicBezTo>
                  <a:pt x="4056376" y="153272"/>
                  <a:pt x="4101063" y="165405"/>
                  <a:pt x="4143375" y="171450"/>
                </a:cubicBezTo>
                <a:cubicBezTo>
                  <a:pt x="4254096" y="187267"/>
                  <a:pt x="4343550" y="190099"/>
                  <a:pt x="4457700" y="200025"/>
                </a:cubicBezTo>
                <a:cubicBezTo>
                  <a:pt x="4505383" y="204171"/>
                  <a:pt x="4553082" y="208375"/>
                  <a:pt x="4600575" y="214312"/>
                </a:cubicBezTo>
                <a:cubicBezTo>
                  <a:pt x="4620671" y="216824"/>
                  <a:pt x="4732988" y="236137"/>
                  <a:pt x="4757738" y="242887"/>
                </a:cubicBezTo>
                <a:cubicBezTo>
                  <a:pt x="4786797" y="250812"/>
                  <a:pt x="4814242" y="264156"/>
                  <a:pt x="4843463" y="271462"/>
                </a:cubicBezTo>
                <a:cubicBezTo>
                  <a:pt x="4982840" y="306308"/>
                  <a:pt x="4808804" y="263760"/>
                  <a:pt x="4972050" y="300037"/>
                </a:cubicBezTo>
                <a:cubicBezTo>
                  <a:pt x="5072521" y="322364"/>
                  <a:pt x="4988551" y="304752"/>
                  <a:pt x="5072063" y="328612"/>
                </a:cubicBezTo>
                <a:cubicBezTo>
                  <a:pt x="5090944" y="334006"/>
                  <a:pt x="5110405" y="337257"/>
                  <a:pt x="5129213" y="342900"/>
                </a:cubicBezTo>
                <a:cubicBezTo>
                  <a:pt x="5158063" y="351555"/>
                  <a:pt x="5186363" y="361950"/>
                  <a:pt x="5214938" y="371475"/>
                </a:cubicBezTo>
                <a:lnTo>
                  <a:pt x="5386388" y="428625"/>
                </a:lnTo>
                <a:lnTo>
                  <a:pt x="5429250" y="442912"/>
                </a:lnTo>
                <a:cubicBezTo>
                  <a:pt x="5443538" y="447675"/>
                  <a:pt x="5457257" y="454724"/>
                  <a:pt x="5472113" y="457200"/>
                </a:cubicBezTo>
                <a:cubicBezTo>
                  <a:pt x="5539485" y="468428"/>
                  <a:pt x="5555303" y="468722"/>
                  <a:pt x="5614988" y="485775"/>
                </a:cubicBezTo>
                <a:cubicBezTo>
                  <a:pt x="5629469" y="489912"/>
                  <a:pt x="5643148" y="496795"/>
                  <a:pt x="5657850" y="500062"/>
                </a:cubicBezTo>
                <a:cubicBezTo>
                  <a:pt x="5757140" y="522127"/>
                  <a:pt x="5719405" y="504241"/>
                  <a:pt x="5800725" y="528637"/>
                </a:cubicBezTo>
                <a:cubicBezTo>
                  <a:pt x="5829575" y="537292"/>
                  <a:pt x="5886450" y="557212"/>
                  <a:pt x="5886450" y="557212"/>
                </a:cubicBezTo>
                <a:cubicBezTo>
                  <a:pt x="5900738" y="566737"/>
                  <a:pt x="5913954" y="578108"/>
                  <a:pt x="5929313" y="585787"/>
                </a:cubicBezTo>
                <a:cubicBezTo>
                  <a:pt x="5942783" y="592522"/>
                  <a:pt x="5959010" y="592761"/>
                  <a:pt x="5972175" y="600075"/>
                </a:cubicBezTo>
                <a:cubicBezTo>
                  <a:pt x="6002196" y="616754"/>
                  <a:pt x="6029325" y="638175"/>
                  <a:pt x="6057900" y="657225"/>
                </a:cubicBezTo>
                <a:lnTo>
                  <a:pt x="6100763" y="685800"/>
                </a:lnTo>
                <a:cubicBezTo>
                  <a:pt x="6115050" y="695325"/>
                  <a:pt x="6127335" y="708945"/>
                  <a:pt x="6143625" y="714375"/>
                </a:cubicBezTo>
                <a:cubicBezTo>
                  <a:pt x="6172200" y="723900"/>
                  <a:pt x="6199229" y="742950"/>
                  <a:pt x="6229350" y="742950"/>
                </a:cubicBezTo>
                <a:lnTo>
                  <a:pt x="6286500" y="7429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D707F5-E44C-1A4F-B9BE-0195383A2472}"/>
              </a:ext>
            </a:extLst>
          </p:cNvPr>
          <p:cNvCxnSpPr>
            <a:endCxn id="31" idx="59"/>
          </p:cNvCxnSpPr>
          <p:nvPr/>
        </p:nvCxnSpPr>
        <p:spPr>
          <a:xfrm>
            <a:off x="2857500" y="6159113"/>
            <a:ext cx="622935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A576E9-2479-8D4E-B4B3-942CCEFA10BD}"/>
              </a:ext>
            </a:extLst>
          </p:cNvPr>
          <p:cNvCxnSpPr/>
          <p:nvPr/>
        </p:nvCxnSpPr>
        <p:spPr>
          <a:xfrm>
            <a:off x="5743575" y="5072063"/>
            <a:ext cx="0" cy="108705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B0A6-4499-F249-8391-C15DFBFB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05463" cy="973405"/>
          </a:xfrm>
        </p:spPr>
        <p:txBody>
          <a:bodyPr>
            <a:noAutofit/>
          </a:bodyPr>
          <a:lstStyle/>
          <a:p>
            <a:r>
              <a:rPr lang="en-GB" sz="2800" b="1" i="1" dirty="0">
                <a:solidFill>
                  <a:srgbClr val="C00000"/>
                </a:solidFill>
              </a:rPr>
              <a:t>Ram pumping is a new take on an otherwise known, old 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97B98-309F-FA49-92F4-4A686A38D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488"/>
            <a:ext cx="6919914" cy="2325688"/>
          </a:xfrm>
        </p:spPr>
        <p:txBody>
          <a:bodyPr>
            <a:normAutofit fontScale="70000" lnSpcReduction="20000"/>
          </a:bodyPr>
          <a:lstStyle/>
          <a:p>
            <a:r>
              <a:rPr lang="en-GB" i="1" dirty="0">
                <a:solidFill>
                  <a:schemeClr val="accent6">
                    <a:lumMod val="50000"/>
                  </a:schemeClr>
                </a:solidFill>
                <a:latin typeface="Avenir Book" panose="02000503020000020003" pitchFamily="2" charset="0"/>
              </a:rPr>
              <a:t>Ram-pumps use the kinetic energy of flowing water to pump some of that water up and away.</a:t>
            </a:r>
          </a:p>
          <a:p>
            <a:r>
              <a:rPr lang="en-GB" i="1" dirty="0">
                <a:solidFill>
                  <a:schemeClr val="accent6">
                    <a:lumMod val="50000"/>
                  </a:schemeClr>
                </a:solidFill>
                <a:latin typeface="Avenir Book" panose="02000503020000020003" pitchFamily="2" charset="0"/>
              </a:rPr>
              <a:t>The essential concept had been used for centuries, in the past, in the form pumps powered by water wheels. Ram pumps are just more advanced a version of that old technology.</a:t>
            </a:r>
          </a:p>
          <a:p>
            <a:r>
              <a:rPr lang="en-GB" i="1" dirty="0">
                <a:solidFill>
                  <a:schemeClr val="accent6">
                    <a:lumMod val="50000"/>
                  </a:schemeClr>
                </a:solidFill>
                <a:latin typeface="Avenir Book" panose="02000503020000020003" pitchFamily="2" charset="0"/>
              </a:rPr>
              <a:t>We can retain rainwater by making it loop through local ecosystems, and ram pumps provide the kinetic mediation in such a process.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21840C-A1B0-5E4C-897C-73CFAFC07576}"/>
              </a:ext>
            </a:extLst>
          </p:cNvPr>
          <p:cNvGrpSpPr/>
          <p:nvPr/>
        </p:nvGrpSpPr>
        <p:grpSpPr>
          <a:xfrm>
            <a:off x="8016401" y="3940176"/>
            <a:ext cx="2748787" cy="2114551"/>
            <a:chOff x="4367213" y="2871489"/>
            <a:chExt cx="2748787" cy="2114551"/>
          </a:xfrm>
        </p:grpSpPr>
        <p:pic>
          <p:nvPicPr>
            <p:cNvPr id="6" name="Picture 5" descr="A picture containing outdoor, old, sitting, grass&#10;&#10;Description automatically generated">
              <a:extLst>
                <a:ext uri="{FF2B5EF4-FFF2-40B4-BE49-F238E27FC236}">
                  <a16:creationId xmlns:a16="http://schemas.microsoft.com/office/drawing/2014/main" id="{DE1AEAC8-0A7B-BE4F-B9F5-0F487D14D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367213" y="2871489"/>
              <a:ext cx="1585913" cy="21145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147E6F-9398-6A4A-9A15-7ECBD9A1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391149" y="3394369"/>
              <a:ext cx="1724851" cy="15602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C27D82-C18E-7547-A435-29773E2ED509}"/>
                </a:ext>
              </a:extLst>
            </p:cNvPr>
            <p:cNvSpPr txBox="1"/>
            <p:nvPr/>
          </p:nvSpPr>
          <p:spPr>
            <a:xfrm>
              <a:off x="5447107" y="2948263"/>
              <a:ext cx="14739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RAM PUMPS</a:t>
              </a:r>
            </a:p>
          </p:txBody>
        </p:sp>
      </p:grpSp>
      <p:pic>
        <p:nvPicPr>
          <p:cNvPr id="10" name="Picture 9" descr="A picture containing object, mill, outdoor, grass&#10;&#10;Description automatically generated">
            <a:extLst>
              <a:ext uri="{FF2B5EF4-FFF2-40B4-BE49-F238E27FC236}">
                <a16:creationId xmlns:a16="http://schemas.microsoft.com/office/drawing/2014/main" id="{370677BA-D879-3148-95F2-21971BBB5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940100" y="286549"/>
            <a:ext cx="1650177" cy="2200236"/>
          </a:xfrm>
          <a:prstGeom prst="rect">
            <a:avLst/>
          </a:prstGeom>
        </p:spPr>
      </p:pic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E1944EC7-C25D-194A-9B70-97DD95914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460500" y="4386282"/>
            <a:ext cx="4635500" cy="15621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880005-4DF9-5E47-A67A-1F3B28F0678A}"/>
              </a:ext>
            </a:extLst>
          </p:cNvPr>
          <p:cNvCxnSpPr>
            <a:stCxn id="10" idx="2"/>
            <a:endCxn id="6" idx="0"/>
          </p:cNvCxnSpPr>
          <p:nvPr/>
        </p:nvCxnSpPr>
        <p:spPr>
          <a:xfrm flipH="1">
            <a:off x="8809358" y="2486785"/>
            <a:ext cx="1955831" cy="145339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Arrow 17">
            <a:extLst>
              <a:ext uri="{FF2B5EF4-FFF2-40B4-BE49-F238E27FC236}">
                <a16:creationId xmlns:a16="http://schemas.microsoft.com/office/drawing/2014/main" id="{5B317044-4BD8-774A-809E-420206FD5A52}"/>
              </a:ext>
            </a:extLst>
          </p:cNvPr>
          <p:cNvSpPr/>
          <p:nvPr/>
        </p:nvSpPr>
        <p:spPr>
          <a:xfrm>
            <a:off x="6047344" y="4815194"/>
            <a:ext cx="1576388" cy="704276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91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FE92-3646-4D4E-8DF7-A963632B6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65" y="149658"/>
            <a:ext cx="10515600" cy="1325563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Ram pumps allow both the horizontal transport of water and and vertical elevation, which can be used as hydraulic head for hydrogeneration</a:t>
            </a:r>
          </a:p>
        </p:txBody>
      </p:sp>
      <p:pic>
        <p:nvPicPr>
          <p:cNvPr id="4" name="Picture 3" descr="A picture containing outdoor, grass, river, water&#10;&#10;Description automatically generated">
            <a:extLst>
              <a:ext uri="{FF2B5EF4-FFF2-40B4-BE49-F238E27FC236}">
                <a16:creationId xmlns:a16="http://schemas.microsoft.com/office/drawing/2014/main" id="{84D9481F-3419-F84B-A6D9-FAFE7186D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625" y="4755207"/>
            <a:ext cx="2952750" cy="1968500"/>
          </a:xfrm>
          <a:prstGeom prst="rect">
            <a:avLst/>
          </a:prstGeom>
        </p:spPr>
      </p:pic>
      <p:pic>
        <p:nvPicPr>
          <p:cNvPr id="5" name="Picture 4" descr="A close up of a tower&#10;&#10;Description automatically generated">
            <a:extLst>
              <a:ext uri="{FF2B5EF4-FFF2-40B4-BE49-F238E27FC236}">
                <a16:creationId xmlns:a16="http://schemas.microsoft.com/office/drawing/2014/main" id="{78B39DF5-8215-784C-8FC6-1ED69E177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10765" y="1590531"/>
            <a:ext cx="1941543" cy="2139071"/>
          </a:xfrm>
          <a:prstGeom prst="rect">
            <a:avLst/>
          </a:prstGeom>
        </p:spPr>
      </p:pic>
      <p:pic>
        <p:nvPicPr>
          <p:cNvPr id="6" name="Picture 5" descr="A blue and green grass&#10;&#10;Description automatically generated">
            <a:extLst>
              <a:ext uri="{FF2B5EF4-FFF2-40B4-BE49-F238E27FC236}">
                <a16:creationId xmlns:a16="http://schemas.microsoft.com/office/drawing/2014/main" id="{688828DE-7FC9-8943-951B-47C2D5F65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79441" y="5125605"/>
            <a:ext cx="2033588" cy="1525191"/>
          </a:xfrm>
          <a:prstGeom prst="rect">
            <a:avLst/>
          </a:prstGeo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A75DEA74-8B42-AA44-BCA5-602EE8FBF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396431" y="3769250"/>
            <a:ext cx="3225800" cy="10870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6C8FF3-AB29-614F-93B6-6A2D1907666B}"/>
              </a:ext>
            </a:extLst>
          </p:cNvPr>
          <p:cNvGrpSpPr/>
          <p:nvPr/>
        </p:nvGrpSpPr>
        <p:grpSpPr>
          <a:xfrm>
            <a:off x="893798" y="2908518"/>
            <a:ext cx="2902281" cy="2095500"/>
            <a:chOff x="4367213" y="2871489"/>
            <a:chExt cx="2748787" cy="2114551"/>
          </a:xfrm>
        </p:grpSpPr>
        <p:pic>
          <p:nvPicPr>
            <p:cNvPr id="9" name="Picture 8" descr="A picture containing outdoor, old, sitting, grass&#10;&#10;Description automatically generated">
              <a:extLst>
                <a:ext uri="{FF2B5EF4-FFF2-40B4-BE49-F238E27FC236}">
                  <a16:creationId xmlns:a16="http://schemas.microsoft.com/office/drawing/2014/main" id="{140DBC8E-5B1B-5D4A-B3FA-0A3338FB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4367213" y="2871489"/>
              <a:ext cx="1585913" cy="21145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0A6D59-3A0E-7A4B-9B99-6C9953A6C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5391149" y="3394369"/>
              <a:ext cx="1724851" cy="15602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8D031F-7BE1-4D4C-9A1C-A0A3B6A4BF70}"/>
                </a:ext>
              </a:extLst>
            </p:cNvPr>
            <p:cNvSpPr txBox="1"/>
            <p:nvPr/>
          </p:nvSpPr>
          <p:spPr>
            <a:xfrm>
              <a:off x="5447107" y="2948263"/>
              <a:ext cx="14739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RAM PUMPS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AA0B37-B7E8-6746-9602-002A143BDCE8}"/>
              </a:ext>
            </a:extLst>
          </p:cNvPr>
          <p:cNvSpPr txBox="1"/>
          <p:nvPr/>
        </p:nvSpPr>
        <p:spPr>
          <a:xfrm>
            <a:off x="8780118" y="1582340"/>
            <a:ext cx="32014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Electric power [WATTS]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= 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Head [vertical metres]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* 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9,81 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* 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Flow [m</a:t>
            </a:r>
            <a:r>
              <a:rPr lang="en-GB" sz="2000" b="1" baseline="30000" dirty="0">
                <a:solidFill>
                  <a:srgbClr val="C00000"/>
                </a:solidFill>
              </a:rPr>
              <a:t>3</a:t>
            </a:r>
            <a:r>
              <a:rPr lang="en-GB" sz="2000" b="1" dirty="0">
                <a:solidFill>
                  <a:srgbClr val="C00000"/>
                </a:solidFill>
              </a:rPr>
              <a:t>/s] 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* </a:t>
            </a:r>
          </a:p>
          <a:p>
            <a:pPr algn="ctr"/>
            <a:r>
              <a:rPr lang="en-GB" sz="2000" b="1" dirty="0">
                <a:solidFill>
                  <a:srgbClr val="C00000"/>
                </a:solidFill>
              </a:rPr>
              <a:t>efficiency of the hydroelectric turbine</a:t>
            </a:r>
          </a:p>
          <a:p>
            <a:pPr algn="ctr"/>
            <a:endParaRPr lang="en-GB" sz="2000" b="1" dirty="0">
              <a:solidFill>
                <a:srgbClr val="C00000"/>
              </a:solidFill>
            </a:endParaRPr>
          </a:p>
          <a:p>
            <a:pPr algn="ctr"/>
            <a:endParaRPr lang="en-GB" sz="2000" b="1" dirty="0">
              <a:solidFill>
                <a:srgbClr val="C00000"/>
              </a:solidFill>
            </a:endParaRPr>
          </a:p>
          <a:p>
            <a:pPr algn="ctr"/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A0F2F287-4FA1-0D40-A1A3-3FDA92B6C5B8}"/>
              </a:ext>
            </a:extLst>
          </p:cNvPr>
          <p:cNvSpPr/>
          <p:nvPr/>
        </p:nvSpPr>
        <p:spPr>
          <a:xfrm>
            <a:off x="2812146" y="2114550"/>
            <a:ext cx="2402792" cy="54551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FE598A5-50F6-3348-A4B5-D81E787EA275}"/>
              </a:ext>
            </a:extLst>
          </p:cNvPr>
          <p:cNvSpPr/>
          <p:nvPr/>
        </p:nvSpPr>
        <p:spPr>
          <a:xfrm>
            <a:off x="3257550" y="5644991"/>
            <a:ext cx="2114550" cy="355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46A15CF-69D5-7547-87E5-172AEA094272}"/>
              </a:ext>
            </a:extLst>
          </p:cNvPr>
          <p:cNvSpPr/>
          <p:nvPr/>
        </p:nvSpPr>
        <p:spPr>
          <a:xfrm>
            <a:off x="7372350" y="2243138"/>
            <a:ext cx="1671638" cy="30003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06BA980-B55B-F949-A822-863B2A69E8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43058" y="4908078"/>
            <a:ext cx="2148061" cy="1662758"/>
          </a:xfrm>
          <a:prstGeom prst="rect">
            <a:avLst/>
          </a:prstGeom>
        </p:spPr>
      </p:pic>
      <p:pic>
        <p:nvPicPr>
          <p:cNvPr id="18" name="Picture 17" descr="A picture containing water, flying, large, kite&#10;&#10;Description automatically generated">
            <a:extLst>
              <a:ext uri="{FF2B5EF4-FFF2-40B4-BE49-F238E27FC236}">
                <a16:creationId xmlns:a16="http://schemas.microsoft.com/office/drawing/2014/main" id="{FF16244A-3496-BA44-97CA-58514C15CC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277860" y="348367"/>
            <a:ext cx="1750613" cy="11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5C3E-E122-1B4C-8316-3474B0FF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en-GB" sz="3600" dirty="0"/>
              <a:t>Challenges remain to overcome</a:t>
            </a:r>
          </a:p>
        </p:txBody>
      </p:sp>
      <p:pic>
        <p:nvPicPr>
          <p:cNvPr id="6" name="Picture 5" descr="A tall building in a city&#10;&#10;Description automatically generated">
            <a:extLst>
              <a:ext uri="{FF2B5EF4-FFF2-40B4-BE49-F238E27FC236}">
                <a16:creationId xmlns:a16="http://schemas.microsoft.com/office/drawing/2014/main" id="{72128EFE-F62D-3549-9EDE-52D046FEF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702" r="16558"/>
          <a:stretch/>
        </p:blipFill>
        <p:spPr>
          <a:xfrm>
            <a:off x="8972" y="-1"/>
            <a:ext cx="2450592" cy="2183054"/>
          </a:xfrm>
          <a:prstGeom prst="rect">
            <a:avLst/>
          </a:prstGeom>
        </p:spPr>
      </p:pic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89219BF7-B9EB-8E41-B9BF-939F60EB1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118" r="26735" b="-5"/>
          <a:stretch/>
        </p:blipFill>
        <p:spPr>
          <a:xfrm>
            <a:off x="2548377" y="1"/>
            <a:ext cx="2450592" cy="2183053"/>
          </a:xfrm>
          <a:prstGeom prst="rect">
            <a:avLst/>
          </a:prstGeom>
        </p:spPr>
      </p:pic>
      <p:pic>
        <p:nvPicPr>
          <p:cNvPr id="18" name="Picture 17" descr="A windmill in the background&#10;&#10;Description automatically generated">
            <a:extLst>
              <a:ext uri="{FF2B5EF4-FFF2-40B4-BE49-F238E27FC236}">
                <a16:creationId xmlns:a16="http://schemas.microsoft.com/office/drawing/2014/main" id="{A3716B36-F31E-FE47-B156-1FEE832A28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4320" b="-8"/>
          <a:stretch/>
        </p:blipFill>
        <p:spPr>
          <a:xfrm>
            <a:off x="5087782" y="1"/>
            <a:ext cx="2450592" cy="2183053"/>
          </a:xfrm>
          <a:prstGeom prst="rect">
            <a:avLst/>
          </a:prstGeom>
        </p:spPr>
      </p:pic>
      <p:pic>
        <p:nvPicPr>
          <p:cNvPr id="8" name="Picture 7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5EFDF42F-AFF4-5E49-8AE2-A24A0119C8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14010" r="4" b="5582"/>
          <a:stretch/>
        </p:blipFill>
        <p:spPr>
          <a:xfrm>
            <a:off x="3716" y="2274490"/>
            <a:ext cx="3724237" cy="2246034"/>
          </a:xfrm>
          <a:prstGeom prst="rect">
            <a:avLst/>
          </a:prstGeom>
        </p:spPr>
      </p:pic>
      <p:pic>
        <p:nvPicPr>
          <p:cNvPr id="12" name="Picture 11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887F005B-A07B-104C-8743-19A4DFFEF9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19653" r="2" b="2"/>
          <a:stretch/>
        </p:blipFill>
        <p:spPr>
          <a:xfrm>
            <a:off x="20" y="4607391"/>
            <a:ext cx="3717873" cy="2250608"/>
          </a:xfrm>
          <a:prstGeom prst="rect">
            <a:avLst/>
          </a:prstGeom>
        </p:spPr>
      </p:pic>
      <p:pic>
        <p:nvPicPr>
          <p:cNvPr id="5" name="Picture 4" descr="A picture containing measure, object, sitting, clock&#10;&#10;Description automatically generated">
            <a:extLst>
              <a:ext uri="{FF2B5EF4-FFF2-40B4-BE49-F238E27FC236}">
                <a16:creationId xmlns:a16="http://schemas.microsoft.com/office/drawing/2014/main" id="{522C10B0-3BD2-B844-970A-C4D3ABFC60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9938" r="2" b="7773"/>
          <a:stretch/>
        </p:blipFill>
        <p:spPr>
          <a:xfrm>
            <a:off x="3813047" y="2274491"/>
            <a:ext cx="3717894" cy="45835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97CBD-ED23-5B42-8C2B-57C169EB1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/>
          </a:bodyPr>
          <a:lstStyle/>
          <a:p>
            <a:r>
              <a:rPr lang="en-GB" sz="2000" dirty="0"/>
              <a:t>Efficiency, and the capital cost of ram pumping.</a:t>
            </a:r>
          </a:p>
          <a:p>
            <a:r>
              <a:rPr lang="en-GB" sz="2000" dirty="0"/>
              <a:t>Optimal use of land and combination with the existing human structures.</a:t>
            </a:r>
          </a:p>
          <a:p>
            <a:r>
              <a:rPr lang="en-GB" sz="2000" dirty="0"/>
              <a:t>Storage and distribution of electricity</a:t>
            </a:r>
          </a:p>
          <a:p>
            <a:r>
              <a:rPr lang="en-GB" sz="2000" dirty="0"/>
              <a:t>Combination with other renewable sources of energy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0491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5ACC-3094-9E43-BC1F-93B4ADA4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4100" dirty="0"/>
              <a:t>Challenge 1: the capital cost of ram pumping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7F76-3A75-A149-BAB4-4347C00F7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GB" sz="3200" dirty="0"/>
              <a:t>Levelized Cost Of Energy (LCOE) for hydrogeneration </a:t>
            </a:r>
            <a:r>
              <a:rPr lang="en-GB" sz="3200" dirty="0">
                <a:sym typeface="Wingdings" pitchFamily="2" charset="2"/>
              </a:rPr>
              <a:t></a:t>
            </a:r>
            <a:r>
              <a:rPr lang="en-GB" sz="3200" dirty="0"/>
              <a:t> $0,05 per 1 kWh</a:t>
            </a:r>
          </a:p>
          <a:p>
            <a:r>
              <a:rPr lang="en-GB" sz="3200" dirty="0"/>
              <a:t>Levelized Cost of Storage (LCOS) for Li-Ion batteries </a:t>
            </a:r>
            <a:r>
              <a:rPr lang="en-GB" sz="3200" dirty="0">
                <a:sym typeface="Wingdings" pitchFamily="2" charset="2"/>
              </a:rPr>
              <a:t> $0,05 per 1 kWh</a:t>
            </a:r>
          </a:p>
          <a:p>
            <a:r>
              <a:rPr lang="en-GB" sz="3200" dirty="0">
                <a:solidFill>
                  <a:srgbClr val="002060"/>
                </a:solidFill>
                <a:sym typeface="Wingdings" pitchFamily="2" charset="2"/>
              </a:rPr>
              <a:t>Estimate capital cost of ram pumps</a:t>
            </a:r>
            <a:r>
              <a:rPr lang="en-GB" sz="3200" dirty="0">
                <a:solidFill>
                  <a:srgbClr val="C00000"/>
                </a:solidFill>
                <a:sym typeface="Wingdings" pitchFamily="2" charset="2"/>
              </a:rPr>
              <a:t>  ~ </a:t>
            </a:r>
            <a:r>
              <a:rPr lang="en-GB" sz="3200" dirty="0">
                <a:solidFill>
                  <a:srgbClr val="C00000"/>
                </a:solidFill>
                <a:latin typeface="Algerian" pitchFamily="82" charset="77"/>
                <a:sym typeface="Wingdings" pitchFamily="2" charset="2"/>
              </a:rPr>
              <a:t>$30 per 1 kWh !!</a:t>
            </a:r>
          </a:p>
          <a:p>
            <a:pPr lvl="1"/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The technological challenge consists in driving that capital cost significantly down</a:t>
            </a:r>
          </a:p>
        </p:txBody>
      </p:sp>
      <p:pic>
        <p:nvPicPr>
          <p:cNvPr id="4" name="Picture 3" descr="A picture containing measure, object, sitting, clock&#10;&#10;Description automatically generated">
            <a:extLst>
              <a:ext uri="{FF2B5EF4-FFF2-40B4-BE49-F238E27FC236}">
                <a16:creationId xmlns:a16="http://schemas.microsoft.com/office/drawing/2014/main" id="{299C2D9E-7D7C-AC43-826D-85B7B22BA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4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8F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41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all building in a city&#10;&#10;Description automatically generated">
            <a:extLst>
              <a:ext uri="{FF2B5EF4-FFF2-40B4-BE49-F238E27FC236}">
                <a16:creationId xmlns:a16="http://schemas.microsoft.com/office/drawing/2014/main" id="{E804F290-FB8D-184F-8BE6-7EB26D6A2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961" r="17819" b="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Picture 3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1726B6D8-622A-EC45-B5D1-43E471BE6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406" r="1382" b="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663AA438-EFD5-4547-8E2C-8045C10E15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1927" r="-1" b="13499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67336-89B3-1346-9464-398BC1963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GB" sz="2900" dirty="0"/>
              <a:t>Challenge 2: use of land and combination with other structures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09AFC-A661-BE41-B94B-D480475C9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en-GB" sz="2000" dirty="0"/>
              <a:t>Wetlands are incompatible with farmland: they can coexist next to each other, yet they can hardly overlap.</a:t>
            </a:r>
          </a:p>
          <a:p>
            <a:r>
              <a:rPr lang="en-GB" sz="2000" dirty="0">
                <a:solidFill>
                  <a:srgbClr val="002060"/>
                </a:solidFill>
              </a:rPr>
              <a:t>Wetlands seem to have some capacity to overlap with urban structures. Programmes such as Sponge Cities in China give some promise in that respect.</a:t>
            </a:r>
          </a:p>
          <a:p>
            <a:r>
              <a:rPr lang="en-GB" sz="2000" dirty="0">
                <a:solidFill>
                  <a:srgbClr val="C00000"/>
                </a:solidFill>
              </a:rPr>
              <a:t>Retention of water, and electricity are the most needed in densely populated areas, when land is the scarcest.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7F83F08-6059-C04E-989C-7AB04DDDB18C}"/>
              </a:ext>
            </a:extLst>
          </p:cNvPr>
          <p:cNvCxnSpPr/>
          <p:nvPr/>
        </p:nvCxnSpPr>
        <p:spPr>
          <a:xfrm>
            <a:off x="7580038" y="326022"/>
            <a:ext cx="2200275" cy="426171"/>
          </a:xfrm>
          <a:prstGeom prst="curvedConnector3">
            <a:avLst/>
          </a:prstGeom>
          <a:ln w="76200">
            <a:solidFill>
              <a:srgbClr val="00206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-down Arrow 8">
            <a:extLst>
              <a:ext uri="{FF2B5EF4-FFF2-40B4-BE49-F238E27FC236}">
                <a16:creationId xmlns:a16="http://schemas.microsoft.com/office/drawing/2014/main" id="{437CBDB3-8C01-674A-BB34-2D882CFA4FF9}"/>
              </a:ext>
            </a:extLst>
          </p:cNvPr>
          <p:cNvSpPr/>
          <p:nvPr/>
        </p:nvSpPr>
        <p:spPr>
          <a:xfrm>
            <a:off x="7286625" y="2011363"/>
            <a:ext cx="400050" cy="240706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21FC4-500C-F84E-A484-D6ECDD8A072F}"/>
              </a:ext>
            </a:extLst>
          </p:cNvPr>
          <p:cNvSpPr txBox="1"/>
          <p:nvPr/>
        </p:nvSpPr>
        <p:spPr>
          <a:xfrm>
            <a:off x="7102931" y="2616738"/>
            <a:ext cx="400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A8722-3677-3F44-B00A-61CBC1E225F8}"/>
              </a:ext>
            </a:extLst>
          </p:cNvPr>
          <p:cNvSpPr txBox="1"/>
          <p:nvPr/>
        </p:nvSpPr>
        <p:spPr>
          <a:xfrm>
            <a:off x="8548353" y="441703"/>
            <a:ext cx="344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9965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772</Words>
  <Application>Microsoft Macintosh PowerPoint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Algerian</vt:lpstr>
      <vt:lpstr>Arial</vt:lpstr>
      <vt:lpstr>Avenir Book</vt:lpstr>
      <vt:lpstr>Baskerville Old Face</vt:lpstr>
      <vt:lpstr>Calibri</vt:lpstr>
      <vt:lpstr>Calibri Light</vt:lpstr>
      <vt:lpstr>Times New Roman</vt:lpstr>
      <vt:lpstr>Office Theme</vt:lpstr>
      <vt:lpstr>Energy Ponds – pitch March 31st, 2020</vt:lpstr>
      <vt:lpstr>The essential concept of Energy Ponds</vt:lpstr>
      <vt:lpstr>Wetlands vs big retention reservoirs</vt:lpstr>
      <vt:lpstr>Big rivers, with significant flow per second, are largely embanked, and those embankments protect against floods, whilst they are an obstacle to natural formation of wetlands.</vt:lpstr>
      <vt:lpstr>Ram pumping is a new take on an otherwise known, old technology</vt:lpstr>
      <vt:lpstr>Ram pumps allow both the horizontal transport of water and and vertical elevation, which can be used as hydraulic head for hydrogeneration</vt:lpstr>
      <vt:lpstr>Challenges remain to overcome</vt:lpstr>
      <vt:lpstr>Challenge 1: the capital cost of ram pumping</vt:lpstr>
      <vt:lpstr>Challenge 2: use of land and combination with other structures</vt:lpstr>
      <vt:lpstr>Challenge 3: Storage and distribution of electricity</vt:lpstr>
      <vt:lpstr>Challenge 4: Combination with other renewable sources of energy </vt:lpstr>
      <vt:lpstr>Operational cash flows</vt:lpstr>
      <vt:lpstr>The most valuable assets to invest 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Ponds – pitch March 30th 2020</dc:title>
  <dc:creator>Krzysztof Waśniewski</dc:creator>
  <cp:lastModifiedBy>Krzysztof Waśniewski</cp:lastModifiedBy>
  <cp:revision>2</cp:revision>
  <dcterms:created xsi:type="dcterms:W3CDTF">2020-03-31T08:37:29Z</dcterms:created>
  <dcterms:modified xsi:type="dcterms:W3CDTF">2020-03-31T08:49:36Z</dcterms:modified>
</cp:coreProperties>
</file>